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77"/>
  </p:notesMasterIdLst>
  <p:sldIdLst>
    <p:sldId id="256" r:id="rId2"/>
    <p:sldId id="424" r:id="rId3"/>
    <p:sldId id="430" r:id="rId4"/>
    <p:sldId id="431" r:id="rId5"/>
    <p:sldId id="432" r:id="rId6"/>
    <p:sldId id="433" r:id="rId7"/>
    <p:sldId id="434" r:id="rId8"/>
    <p:sldId id="435" r:id="rId9"/>
    <p:sldId id="436" r:id="rId10"/>
    <p:sldId id="437" r:id="rId11"/>
    <p:sldId id="438" r:id="rId12"/>
    <p:sldId id="439" r:id="rId13"/>
    <p:sldId id="440" r:id="rId14"/>
    <p:sldId id="441" r:id="rId15"/>
    <p:sldId id="442" r:id="rId16"/>
    <p:sldId id="443" r:id="rId17"/>
    <p:sldId id="444" r:id="rId18"/>
    <p:sldId id="445" r:id="rId19"/>
    <p:sldId id="446" r:id="rId20"/>
    <p:sldId id="447" r:id="rId21"/>
    <p:sldId id="448" r:id="rId22"/>
    <p:sldId id="449" r:id="rId23"/>
    <p:sldId id="450" r:id="rId24"/>
    <p:sldId id="451" r:id="rId25"/>
    <p:sldId id="452" r:id="rId26"/>
    <p:sldId id="453" r:id="rId27"/>
    <p:sldId id="454" r:id="rId28"/>
    <p:sldId id="455" r:id="rId29"/>
    <p:sldId id="456" r:id="rId30"/>
    <p:sldId id="457" r:id="rId31"/>
    <p:sldId id="426" r:id="rId32"/>
    <p:sldId id="458" r:id="rId33"/>
    <p:sldId id="459" r:id="rId34"/>
    <p:sldId id="460" r:id="rId35"/>
    <p:sldId id="461" r:id="rId36"/>
    <p:sldId id="462" r:id="rId37"/>
    <p:sldId id="463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71" r:id="rId46"/>
    <p:sldId id="472" r:id="rId47"/>
    <p:sldId id="473" r:id="rId48"/>
    <p:sldId id="474" r:id="rId49"/>
    <p:sldId id="475" r:id="rId50"/>
    <p:sldId id="427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28" r:id="rId65"/>
    <p:sldId id="489" r:id="rId66"/>
    <p:sldId id="490" r:id="rId67"/>
    <p:sldId id="491" r:id="rId68"/>
    <p:sldId id="492" r:id="rId69"/>
    <p:sldId id="493" r:id="rId70"/>
    <p:sldId id="494" r:id="rId71"/>
    <p:sldId id="495" r:id="rId72"/>
    <p:sldId id="496" r:id="rId73"/>
    <p:sldId id="497" r:id="rId74"/>
    <p:sldId id="498" r:id="rId75"/>
    <p:sldId id="336" r:id="rId7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5352"/>
    <a:srgbClr val="860020"/>
    <a:srgbClr val="0000FF"/>
    <a:srgbClr val="FFFF00"/>
    <a:srgbClr val="FF00FF"/>
    <a:srgbClr val="ECE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8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38" y="22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78A8D0-80C2-4EB9-BB9E-F95F12827376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168D2B6F-1D32-4E6F-A93C-45D5EBF75CE8}">
      <dgm:prSet phldrT="[텍스트]" custT="1"/>
      <dgm:spPr/>
      <dgm:t>
        <a:bodyPr/>
        <a:lstStyle/>
        <a:p>
          <a:pPr algn="ctr" latinLnBrk="1"/>
          <a:r>
            <a:rPr lang="en-US" altLang="ko-KR" sz="1800" dirty="0">
              <a:latin typeface="Corbel" panose="020B0503020204020204" pitchFamily="34" charset="0"/>
            </a:rPr>
            <a:t>External</a:t>
          </a:r>
          <a:endParaRPr lang="ko-KR" altLang="en-US" sz="1800" dirty="0">
            <a:latin typeface="Corbel" panose="020B0503020204020204" pitchFamily="34" charset="0"/>
          </a:endParaRPr>
        </a:p>
      </dgm:t>
    </dgm:pt>
    <dgm:pt modelId="{5163F3FB-E445-4998-8834-4A1B0BBC6E5F}" type="parTrans" cxnId="{129EABF8-0298-4327-88B2-21035A7775B3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A6BC70C2-E0BC-4BB3-919B-97FADD03B138}" type="sibTrans" cxnId="{129EABF8-0298-4327-88B2-21035A7775B3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4857C953-2088-420F-8F20-F6211AD57389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Corbel" panose="020B0503020204020204" pitchFamily="34" charset="0"/>
            </a:rPr>
            <a:t>Rand Statistic</a:t>
          </a:r>
        </a:p>
      </dgm:t>
    </dgm:pt>
    <dgm:pt modelId="{5BF270A7-9C47-4F91-8537-96D7AECCC0B0}" type="parTrans" cxnId="{329F4BB4-4EB0-4C35-9E06-C683D174D5FB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0127B296-0E84-44C1-877A-AC30E5307CF5}" type="sibTrans" cxnId="{329F4BB4-4EB0-4C35-9E06-C683D174D5FB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8843F2AA-E94E-4CE8-9480-FDE4E432D101}">
      <dgm:prSet phldrT="[텍스트]" custT="1"/>
      <dgm:spPr/>
      <dgm:t>
        <a:bodyPr/>
        <a:lstStyle/>
        <a:p>
          <a:pPr latinLnBrk="1"/>
          <a:r>
            <a:rPr lang="en-US" altLang="ko-KR" sz="1200" dirty="0" err="1">
              <a:latin typeface="Corbel" panose="020B0503020204020204" pitchFamily="34" charset="0"/>
            </a:rPr>
            <a:t>Jaccard</a:t>
          </a:r>
          <a:r>
            <a:rPr lang="en-US" altLang="ko-KR" sz="1200" dirty="0">
              <a:latin typeface="Corbel" panose="020B0503020204020204" pitchFamily="34" charset="0"/>
            </a:rPr>
            <a:t> Coefficient</a:t>
          </a:r>
          <a:endParaRPr lang="ko-KR" altLang="en-US" sz="1200" dirty="0">
            <a:latin typeface="Corbel" panose="020B0503020204020204" pitchFamily="34" charset="0"/>
          </a:endParaRPr>
        </a:p>
      </dgm:t>
    </dgm:pt>
    <dgm:pt modelId="{571B2825-D102-4552-9450-8F8AA2946C76}" type="parTrans" cxnId="{6E5D1ABA-9B5F-4CD9-8EF4-7E725E360B1D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334E2733-FF16-420D-8433-BD2CCB162C58}" type="sibTrans" cxnId="{6E5D1ABA-9B5F-4CD9-8EF4-7E725E360B1D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0936B4F5-2143-4CE6-AB85-43AF12FFC9A0}">
      <dgm:prSet phldrT="[텍스트]" custT="1"/>
      <dgm:spPr/>
      <dgm:t>
        <a:bodyPr/>
        <a:lstStyle/>
        <a:p>
          <a:pPr algn="ctr" latinLnBrk="1"/>
          <a:r>
            <a:rPr lang="en-US" altLang="ko-KR" sz="1800" dirty="0">
              <a:latin typeface="Corbel" panose="020B0503020204020204" pitchFamily="34" charset="0"/>
            </a:rPr>
            <a:t>Internal</a:t>
          </a:r>
          <a:endParaRPr lang="ko-KR" altLang="en-US" sz="1800" dirty="0">
            <a:latin typeface="Corbel" panose="020B0503020204020204" pitchFamily="34" charset="0"/>
          </a:endParaRPr>
        </a:p>
      </dgm:t>
    </dgm:pt>
    <dgm:pt modelId="{D06AAE81-6F97-49CF-BBC4-A18EBFE54E34}" type="parTrans" cxnId="{21AF5618-9E1C-4037-9F11-F3B0F031A8E1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A9CF2951-770E-42FE-B243-ED047D084922}" type="sibTrans" cxnId="{21AF5618-9E1C-4037-9F11-F3B0F031A8E1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2E11BF26-2466-45FD-A638-3BFCE128E92C}">
      <dgm:prSet phldrT="[텍스트]" custT="1"/>
      <dgm:spPr/>
      <dgm:t>
        <a:bodyPr/>
        <a:lstStyle/>
        <a:p>
          <a:pPr latinLnBrk="1"/>
          <a:r>
            <a:rPr lang="en-US" altLang="ko-KR" sz="1200" dirty="0" err="1">
              <a:latin typeface="Corbel" panose="020B0503020204020204" pitchFamily="34" charset="0"/>
            </a:rPr>
            <a:t>Cophenetic</a:t>
          </a:r>
          <a:r>
            <a:rPr lang="en-US" altLang="ko-KR" sz="1200" dirty="0">
              <a:latin typeface="Corbel" panose="020B0503020204020204" pitchFamily="34" charset="0"/>
            </a:rPr>
            <a:t> Correlation Coefficient</a:t>
          </a:r>
          <a:endParaRPr lang="ko-KR" altLang="en-US" sz="1200" dirty="0">
            <a:latin typeface="Corbel" panose="020B0503020204020204" pitchFamily="34" charset="0"/>
          </a:endParaRPr>
        </a:p>
      </dgm:t>
    </dgm:pt>
    <dgm:pt modelId="{874FDF55-1D82-4243-962C-05DED8F09879}" type="parTrans" cxnId="{4F7E6BA1-5649-49A6-AD99-58D330572DC3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DEF8C45D-0563-4147-BAEC-E2B7C29E2447}" type="sibTrans" cxnId="{4F7E6BA1-5649-49A6-AD99-58D330572DC3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53A732DE-5A26-4A29-8619-BD4578DF2038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Corbel" panose="020B0503020204020204" pitchFamily="34" charset="0"/>
            </a:rPr>
            <a:t>Sum of Squared error (SSE)</a:t>
          </a:r>
          <a:endParaRPr lang="ko-KR" altLang="en-US" sz="1200" dirty="0">
            <a:latin typeface="Corbel" panose="020B0503020204020204" pitchFamily="34" charset="0"/>
          </a:endParaRPr>
        </a:p>
      </dgm:t>
    </dgm:pt>
    <dgm:pt modelId="{AFDFFF61-C82E-469D-97AD-0980ABD095D8}" type="parTrans" cxnId="{BB1D25A8-F29B-4302-A3A0-5852E54B62CC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83D40600-D70C-44FF-9465-AFCC3920968A}" type="sibTrans" cxnId="{BB1D25A8-F29B-4302-A3A0-5852E54B62CC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BEE14D0E-F86E-4061-8389-EBAEE518AC25}">
      <dgm:prSet phldrT="[텍스트]" custT="1"/>
      <dgm:spPr/>
      <dgm:t>
        <a:bodyPr/>
        <a:lstStyle/>
        <a:p>
          <a:pPr algn="ctr" latinLnBrk="1"/>
          <a:r>
            <a:rPr lang="en-US" altLang="ko-KR" sz="1800" dirty="0">
              <a:latin typeface="Corbel" panose="020B0503020204020204" pitchFamily="34" charset="0"/>
            </a:rPr>
            <a:t>Relative</a:t>
          </a:r>
          <a:endParaRPr lang="ko-KR" altLang="en-US" sz="1800" dirty="0">
            <a:latin typeface="Corbel" panose="020B0503020204020204" pitchFamily="34" charset="0"/>
          </a:endParaRPr>
        </a:p>
      </dgm:t>
    </dgm:pt>
    <dgm:pt modelId="{ABCA3059-A261-4D7A-B5D2-C7F167FCCA93}" type="parTrans" cxnId="{6122D477-B126-4714-901E-DFBEB1B99015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0EC32328-9841-44EE-B600-95419B58FD55}" type="sibTrans" cxnId="{6122D477-B126-4714-901E-DFBEB1B99015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DBD27976-5372-457F-84C7-96267C62FA48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Corbel" panose="020B0503020204020204" pitchFamily="34" charset="0"/>
            </a:rPr>
            <a:t>Folks and Mallows index</a:t>
          </a:r>
          <a:endParaRPr lang="ko-KR" altLang="en-US" sz="1200" dirty="0">
            <a:latin typeface="Corbel" panose="020B0503020204020204" pitchFamily="34" charset="0"/>
          </a:endParaRPr>
        </a:p>
      </dgm:t>
    </dgm:pt>
    <dgm:pt modelId="{01C05EFF-3244-4AD7-91EC-016396D6DFCA}" type="parTrans" cxnId="{F8708934-07B1-4E28-969D-6F84CED43008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4FBC4F67-3AEE-4602-A624-9B33FD67280A}" type="sibTrans" cxnId="{F8708934-07B1-4E28-969D-6F84CED43008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B31A70AD-BCA6-4B1F-BDFB-C79DEF64B115}">
      <dgm:prSet phldrT="[텍스트]" custT="1"/>
      <dgm:spPr/>
      <dgm:t>
        <a:bodyPr/>
        <a:lstStyle/>
        <a:p>
          <a:pPr latinLnBrk="1"/>
          <a:r>
            <a:rPr lang="en-US" altLang="ko-KR" sz="1050" dirty="0">
              <a:latin typeface="Corbel" panose="020B0503020204020204" pitchFamily="34" charset="0"/>
            </a:rPr>
            <a:t>(</a:t>
          </a:r>
          <a:r>
            <a:rPr lang="en-US" altLang="ko-KR" sz="1200" dirty="0">
              <a:latin typeface="Corbel" panose="020B0503020204020204" pitchFamily="34" charset="0"/>
            </a:rPr>
            <a:t>Normalized) </a:t>
          </a:r>
          <a:r>
            <a:rPr lang="en-US" altLang="ko-KR" sz="1200" dirty="0" err="1">
              <a:latin typeface="Corbel" panose="020B0503020204020204" pitchFamily="34" charset="0"/>
            </a:rPr>
            <a:t>Hurbert</a:t>
          </a:r>
          <a:r>
            <a:rPr lang="en-US" altLang="ko-KR" sz="1200" dirty="0">
              <a:latin typeface="Corbel" panose="020B0503020204020204" pitchFamily="34" charset="0"/>
            </a:rPr>
            <a:t> </a:t>
          </a:r>
          <a:r>
            <a:rPr lang="el-GR" altLang="ko-KR" sz="1200" dirty="0">
              <a:latin typeface="Corbel" panose="020B0503020204020204" pitchFamily="34" charset="0"/>
              <a:cs typeface="Times New Roman"/>
            </a:rPr>
            <a:t>Γ</a:t>
          </a:r>
          <a:r>
            <a:rPr lang="en-US" altLang="ko-KR" sz="1200" dirty="0">
              <a:latin typeface="Corbel" panose="020B0503020204020204" pitchFamily="34" charset="0"/>
              <a:cs typeface="Times New Roman"/>
            </a:rPr>
            <a:t> statistic</a:t>
          </a:r>
        </a:p>
      </dgm:t>
    </dgm:pt>
    <dgm:pt modelId="{7F45EAE3-2E6E-4204-A6C7-534217A819EF}" type="parTrans" cxnId="{285CED3F-DA80-4194-8629-50524854A5CC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6E6B82D7-5F79-4303-91F3-BE1FFA9817EC}" type="sibTrans" cxnId="{285CED3F-DA80-4194-8629-50524854A5CC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56C03D24-D063-46B6-80C6-0805E60D8E75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Corbel" panose="020B0503020204020204" pitchFamily="34" charset="0"/>
            </a:rPr>
            <a:t>Dunn family of indices</a:t>
          </a:r>
          <a:endParaRPr lang="ko-KR" altLang="en-US" sz="1200" dirty="0">
            <a:latin typeface="Corbel" panose="020B0503020204020204" pitchFamily="34" charset="0"/>
          </a:endParaRPr>
        </a:p>
      </dgm:t>
    </dgm:pt>
    <dgm:pt modelId="{5864C01C-3448-4077-A99A-D5A331C7C571}" type="parTrans" cxnId="{2B56F4B0-6536-4703-A0A7-1D10C0949997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25C805BE-8D27-41FA-8B3F-79BC47EB56CA}" type="sibTrans" cxnId="{2B56F4B0-6536-4703-A0A7-1D10C0949997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99EB3693-405C-45A4-8EED-262366DF9178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Corbel" panose="020B0503020204020204" pitchFamily="34" charset="0"/>
            </a:rPr>
            <a:t>Davies-</a:t>
          </a:r>
          <a:r>
            <a:rPr lang="en-US" altLang="ko-KR" sz="1200" dirty="0" err="1">
              <a:latin typeface="Corbel" panose="020B0503020204020204" pitchFamily="34" charset="0"/>
            </a:rPr>
            <a:t>Bouldin</a:t>
          </a:r>
          <a:r>
            <a:rPr lang="en-US" altLang="ko-KR" sz="1200" dirty="0">
              <a:latin typeface="Corbel" panose="020B0503020204020204" pitchFamily="34" charset="0"/>
            </a:rPr>
            <a:t> (DB) index</a:t>
          </a:r>
          <a:endParaRPr lang="ko-KR" altLang="en-US" sz="1200" dirty="0">
            <a:latin typeface="Corbel" panose="020B0503020204020204" pitchFamily="34" charset="0"/>
          </a:endParaRPr>
        </a:p>
      </dgm:t>
    </dgm:pt>
    <dgm:pt modelId="{C26AC6DA-0333-49C4-96B9-F028FAC7E118}" type="parTrans" cxnId="{D60A01DA-DAB2-4F0D-AC8D-B704C9E5193A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A5551E3B-FDF4-4C40-8EC1-A38F46FEBBAE}" type="sibTrans" cxnId="{D60A01DA-DAB2-4F0D-AC8D-B704C9E5193A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A6601213-4466-448D-BF91-821EAF5B93F0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Corbel" panose="020B0503020204020204" pitchFamily="34" charset="0"/>
            </a:rPr>
            <a:t>Semi-partial R-squared</a:t>
          </a:r>
        </a:p>
      </dgm:t>
    </dgm:pt>
    <dgm:pt modelId="{9EC6BB06-759A-4CA3-8781-A3ED43C385B8}" type="parTrans" cxnId="{7EB2D29B-303C-4719-8A68-091D42278485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325D41BE-107E-4BB2-AD4B-11068BD272C7}" type="sibTrans" cxnId="{7EB2D29B-303C-4719-8A68-091D42278485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29FC3678-29BD-47FD-9A75-3072F072F1DD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Corbel" panose="020B0503020204020204" pitchFamily="34" charset="0"/>
            </a:rPr>
            <a:t>SD validity index</a:t>
          </a:r>
        </a:p>
      </dgm:t>
    </dgm:pt>
    <dgm:pt modelId="{2A9EA231-56CE-4426-BF9F-AAD167AE10B7}" type="parTrans" cxnId="{EB835967-225D-456E-8F12-E64100DD35F8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FD311614-0B83-48CA-85DE-573715CA5C71}" type="sibTrans" cxnId="{EB835967-225D-456E-8F12-E64100DD35F8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24DFB3A0-A7F5-4C81-A883-CA0BE1E8DF4F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Corbel" panose="020B0503020204020204" pitchFamily="34" charset="0"/>
            </a:rPr>
            <a:t>Silhouette</a:t>
          </a:r>
        </a:p>
      </dgm:t>
    </dgm:pt>
    <dgm:pt modelId="{DD3129C5-40DC-4FAC-A9D2-9DEF9978A460}" type="parTrans" cxnId="{1AA0F196-2F74-47DE-BB0B-B010E7390667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749F762B-D782-4014-974E-42F59230087A}" type="sibTrans" cxnId="{1AA0F196-2F74-47DE-BB0B-B010E7390667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8E65DF94-53F7-427A-884E-D69E222CC416}">
      <dgm:prSet phldrT="[텍스트]" custT="1"/>
      <dgm:spPr/>
      <dgm:t>
        <a:bodyPr/>
        <a:lstStyle/>
        <a:p>
          <a:pPr latinLnBrk="1"/>
          <a:r>
            <a:rPr lang="en-US" altLang="ko-KR" sz="1200" dirty="0">
              <a:latin typeface="Corbel" panose="020B0503020204020204" pitchFamily="34" charset="0"/>
            </a:rPr>
            <a:t>Cohesion and separation</a:t>
          </a:r>
          <a:endParaRPr lang="ko-KR" altLang="en-US" sz="1200" dirty="0">
            <a:latin typeface="Corbel" panose="020B0503020204020204" pitchFamily="34" charset="0"/>
          </a:endParaRPr>
        </a:p>
      </dgm:t>
    </dgm:pt>
    <dgm:pt modelId="{D16A6447-B0CE-4F8D-8DFB-E7A3E6FB8F04}" type="parTrans" cxnId="{517ADFA5-6F2E-49C6-B70B-168062F1C426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08576DE0-ED1B-4580-8421-8FDFB872C736}" type="sibTrans" cxnId="{517ADFA5-6F2E-49C6-B70B-168062F1C426}">
      <dgm:prSet/>
      <dgm:spPr/>
      <dgm:t>
        <a:bodyPr/>
        <a:lstStyle/>
        <a:p>
          <a:pPr latinLnBrk="1"/>
          <a:endParaRPr lang="ko-KR" altLang="en-US" sz="1600">
            <a:latin typeface="Corbel" panose="020B0503020204020204" pitchFamily="34" charset="0"/>
          </a:endParaRPr>
        </a:p>
      </dgm:t>
    </dgm:pt>
    <dgm:pt modelId="{F21C316B-8266-4EF7-9091-52846BD8936C}" type="pres">
      <dgm:prSet presAssocID="{FE78A8D0-80C2-4EB9-BB9E-F95F12827376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A7721F-D8AA-4954-BE6E-2C2D03A24AC1}" type="pres">
      <dgm:prSet presAssocID="{168D2B6F-1D32-4E6F-A93C-45D5EBF75CE8}" presName="root" presStyleCnt="0">
        <dgm:presLayoutVars>
          <dgm:chMax/>
          <dgm:chPref/>
        </dgm:presLayoutVars>
      </dgm:prSet>
      <dgm:spPr/>
    </dgm:pt>
    <dgm:pt modelId="{494F7C3C-42DA-45AE-A961-C30B45B471DD}" type="pres">
      <dgm:prSet presAssocID="{168D2B6F-1D32-4E6F-A93C-45D5EBF75CE8}" presName="rootComposite" presStyleCnt="0">
        <dgm:presLayoutVars/>
      </dgm:prSet>
      <dgm:spPr/>
    </dgm:pt>
    <dgm:pt modelId="{7640B59F-EE53-4D83-ABEF-6FC8738B7A45}" type="pres">
      <dgm:prSet presAssocID="{168D2B6F-1D32-4E6F-A93C-45D5EBF75CE8}" presName="ParentAccent" presStyleLbl="alignNode1" presStyleIdx="0" presStyleCnt="3"/>
      <dgm:spPr/>
    </dgm:pt>
    <dgm:pt modelId="{29931C44-7F8B-4398-9627-7465F94943A3}" type="pres">
      <dgm:prSet presAssocID="{168D2B6F-1D32-4E6F-A93C-45D5EBF75CE8}" presName="ParentSmallAccent" presStyleLbl="fgAcc1" presStyleIdx="0" presStyleCnt="3"/>
      <dgm:spPr/>
    </dgm:pt>
    <dgm:pt modelId="{6B52C079-46D4-48E2-A0EC-30CE3A8B2F2A}" type="pres">
      <dgm:prSet presAssocID="{168D2B6F-1D32-4E6F-A93C-45D5EBF75CE8}" presName="Parent" presStyleLbl="revTx" presStyleIdx="0" presStyleCnt="15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4DDEA2-276E-4728-ADA1-C2C2BA5DCB62}" type="pres">
      <dgm:prSet presAssocID="{168D2B6F-1D32-4E6F-A93C-45D5EBF75CE8}" presName="childShape" presStyleCnt="0">
        <dgm:presLayoutVars>
          <dgm:chMax val="0"/>
          <dgm:chPref val="0"/>
        </dgm:presLayoutVars>
      </dgm:prSet>
      <dgm:spPr/>
    </dgm:pt>
    <dgm:pt modelId="{45D0E3E7-8D99-4F96-901D-0C925435FC4E}" type="pres">
      <dgm:prSet presAssocID="{4857C953-2088-420F-8F20-F6211AD57389}" presName="childComposite" presStyleCnt="0">
        <dgm:presLayoutVars>
          <dgm:chMax val="0"/>
          <dgm:chPref val="0"/>
        </dgm:presLayoutVars>
      </dgm:prSet>
      <dgm:spPr/>
    </dgm:pt>
    <dgm:pt modelId="{4B0D426F-B3AE-4E56-8E38-EF5CF6AD1A3F}" type="pres">
      <dgm:prSet presAssocID="{4857C953-2088-420F-8F20-F6211AD57389}" presName="ChildAccent" presStyleLbl="solidFgAcc1" presStyleIdx="0" presStyleCnt="12"/>
      <dgm:spPr/>
    </dgm:pt>
    <dgm:pt modelId="{02E7F570-391B-49C2-8E87-10820DCEA9FB}" type="pres">
      <dgm:prSet presAssocID="{4857C953-2088-420F-8F20-F6211AD57389}" presName="Child" presStyleLbl="revTx" presStyleIdx="1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EAC1C42-1968-422E-88D4-8A525ED0F9AB}" type="pres">
      <dgm:prSet presAssocID="{8843F2AA-E94E-4CE8-9480-FDE4E432D101}" presName="childComposite" presStyleCnt="0">
        <dgm:presLayoutVars>
          <dgm:chMax val="0"/>
          <dgm:chPref val="0"/>
        </dgm:presLayoutVars>
      </dgm:prSet>
      <dgm:spPr/>
    </dgm:pt>
    <dgm:pt modelId="{97CF4E63-B3D3-4E19-9DA3-9E5A3F7B63FE}" type="pres">
      <dgm:prSet presAssocID="{8843F2AA-E94E-4CE8-9480-FDE4E432D101}" presName="ChildAccent" presStyleLbl="solidFgAcc1" presStyleIdx="1" presStyleCnt="12"/>
      <dgm:spPr/>
    </dgm:pt>
    <dgm:pt modelId="{D6F2FE5E-37EF-4347-9F7F-E9659C3E7789}" type="pres">
      <dgm:prSet presAssocID="{8843F2AA-E94E-4CE8-9480-FDE4E432D101}" presName="Child" presStyleLbl="revTx" presStyleIdx="2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A69610-78F9-4822-BA97-8C4A3B016162}" type="pres">
      <dgm:prSet presAssocID="{DBD27976-5372-457F-84C7-96267C62FA48}" presName="childComposite" presStyleCnt="0">
        <dgm:presLayoutVars>
          <dgm:chMax val="0"/>
          <dgm:chPref val="0"/>
        </dgm:presLayoutVars>
      </dgm:prSet>
      <dgm:spPr/>
    </dgm:pt>
    <dgm:pt modelId="{3316B39E-0CE8-4B7B-AA86-A88034EAC6C2}" type="pres">
      <dgm:prSet presAssocID="{DBD27976-5372-457F-84C7-96267C62FA48}" presName="ChildAccent" presStyleLbl="solidFgAcc1" presStyleIdx="2" presStyleCnt="12"/>
      <dgm:spPr/>
    </dgm:pt>
    <dgm:pt modelId="{F779030C-6FD5-43DE-9FEC-F5BB3269B718}" type="pres">
      <dgm:prSet presAssocID="{DBD27976-5372-457F-84C7-96267C62FA48}" presName="Child" presStyleLbl="revTx" presStyleIdx="3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130E227-EF1A-40CC-BDE0-39754F7CD01B}" type="pres">
      <dgm:prSet presAssocID="{B31A70AD-BCA6-4B1F-BDFB-C79DEF64B115}" presName="childComposite" presStyleCnt="0">
        <dgm:presLayoutVars>
          <dgm:chMax val="0"/>
          <dgm:chPref val="0"/>
        </dgm:presLayoutVars>
      </dgm:prSet>
      <dgm:spPr/>
    </dgm:pt>
    <dgm:pt modelId="{BBBFCA26-4E68-48A1-8BD2-7BC3DE295F53}" type="pres">
      <dgm:prSet presAssocID="{B31A70AD-BCA6-4B1F-BDFB-C79DEF64B115}" presName="ChildAccent" presStyleLbl="solidFgAcc1" presStyleIdx="3" presStyleCnt="12"/>
      <dgm:spPr/>
    </dgm:pt>
    <dgm:pt modelId="{7743053A-2D7A-49EC-B675-95B101C1EA05}" type="pres">
      <dgm:prSet presAssocID="{B31A70AD-BCA6-4B1F-BDFB-C79DEF64B115}" presName="Child" presStyleLbl="revTx" presStyleIdx="4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FC04FAA-8FB7-44B9-9426-F6A8996697EC}" type="pres">
      <dgm:prSet presAssocID="{0936B4F5-2143-4CE6-AB85-43AF12FFC9A0}" presName="root" presStyleCnt="0">
        <dgm:presLayoutVars>
          <dgm:chMax/>
          <dgm:chPref/>
        </dgm:presLayoutVars>
      </dgm:prSet>
      <dgm:spPr/>
    </dgm:pt>
    <dgm:pt modelId="{6CDDF242-AD82-4299-8CE0-C501C26F5A0C}" type="pres">
      <dgm:prSet presAssocID="{0936B4F5-2143-4CE6-AB85-43AF12FFC9A0}" presName="rootComposite" presStyleCnt="0">
        <dgm:presLayoutVars/>
      </dgm:prSet>
      <dgm:spPr/>
    </dgm:pt>
    <dgm:pt modelId="{1AF91D16-1094-4AB8-B78B-7756CA827B46}" type="pres">
      <dgm:prSet presAssocID="{0936B4F5-2143-4CE6-AB85-43AF12FFC9A0}" presName="ParentAccent" presStyleLbl="alignNode1" presStyleIdx="1" presStyleCnt="3"/>
      <dgm:spPr/>
    </dgm:pt>
    <dgm:pt modelId="{3CF7E5E1-1376-43E9-9AFD-75912DE088EA}" type="pres">
      <dgm:prSet presAssocID="{0936B4F5-2143-4CE6-AB85-43AF12FFC9A0}" presName="ParentSmallAccent" presStyleLbl="fgAcc1" presStyleIdx="1" presStyleCnt="3"/>
      <dgm:spPr/>
    </dgm:pt>
    <dgm:pt modelId="{9DCC156B-C5E5-48A1-9ED0-CAB4228BB5B6}" type="pres">
      <dgm:prSet presAssocID="{0936B4F5-2143-4CE6-AB85-43AF12FFC9A0}" presName="Parent" presStyleLbl="revTx" presStyleIdx="5" presStyleCnt="15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CB9D93C-230B-4842-82BB-F46EEACAFA8A}" type="pres">
      <dgm:prSet presAssocID="{0936B4F5-2143-4CE6-AB85-43AF12FFC9A0}" presName="childShape" presStyleCnt="0">
        <dgm:presLayoutVars>
          <dgm:chMax val="0"/>
          <dgm:chPref val="0"/>
        </dgm:presLayoutVars>
      </dgm:prSet>
      <dgm:spPr/>
    </dgm:pt>
    <dgm:pt modelId="{E309DBFB-0659-4F9D-92FB-D155F6AEE896}" type="pres">
      <dgm:prSet presAssocID="{2E11BF26-2466-45FD-A638-3BFCE128E92C}" presName="childComposite" presStyleCnt="0">
        <dgm:presLayoutVars>
          <dgm:chMax val="0"/>
          <dgm:chPref val="0"/>
        </dgm:presLayoutVars>
      </dgm:prSet>
      <dgm:spPr/>
    </dgm:pt>
    <dgm:pt modelId="{910CC3A1-6168-4DC1-8B11-F7B38E59FBA7}" type="pres">
      <dgm:prSet presAssocID="{2E11BF26-2466-45FD-A638-3BFCE128E92C}" presName="ChildAccent" presStyleLbl="solidFgAcc1" presStyleIdx="4" presStyleCnt="12"/>
      <dgm:spPr/>
    </dgm:pt>
    <dgm:pt modelId="{24A08FE2-669B-44BF-972F-2AA6691FA4AD}" type="pres">
      <dgm:prSet presAssocID="{2E11BF26-2466-45FD-A638-3BFCE128E92C}" presName="Child" presStyleLbl="revTx" presStyleIdx="6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755FF75-57D9-4FE0-A285-A11F827D5623}" type="pres">
      <dgm:prSet presAssocID="{53A732DE-5A26-4A29-8619-BD4578DF2038}" presName="childComposite" presStyleCnt="0">
        <dgm:presLayoutVars>
          <dgm:chMax val="0"/>
          <dgm:chPref val="0"/>
        </dgm:presLayoutVars>
      </dgm:prSet>
      <dgm:spPr/>
    </dgm:pt>
    <dgm:pt modelId="{29E8DF34-28EB-4881-A756-4B537BA513C7}" type="pres">
      <dgm:prSet presAssocID="{53A732DE-5A26-4A29-8619-BD4578DF2038}" presName="ChildAccent" presStyleLbl="solidFgAcc1" presStyleIdx="5" presStyleCnt="12"/>
      <dgm:spPr/>
    </dgm:pt>
    <dgm:pt modelId="{252E97E3-C18C-4E73-B0F5-257854045B8E}" type="pres">
      <dgm:prSet presAssocID="{53A732DE-5A26-4A29-8619-BD4578DF2038}" presName="Child" presStyleLbl="revTx" presStyleIdx="7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475D08-6916-4D4F-B626-61644744BAD2}" type="pres">
      <dgm:prSet presAssocID="{8E65DF94-53F7-427A-884E-D69E222CC416}" presName="childComposite" presStyleCnt="0">
        <dgm:presLayoutVars>
          <dgm:chMax val="0"/>
          <dgm:chPref val="0"/>
        </dgm:presLayoutVars>
      </dgm:prSet>
      <dgm:spPr/>
    </dgm:pt>
    <dgm:pt modelId="{3D1CF852-EFCA-425A-B316-5CD5F97A2926}" type="pres">
      <dgm:prSet presAssocID="{8E65DF94-53F7-427A-884E-D69E222CC416}" presName="ChildAccent" presStyleLbl="solidFgAcc1" presStyleIdx="6" presStyleCnt="12"/>
      <dgm:spPr/>
    </dgm:pt>
    <dgm:pt modelId="{AD2E82DF-2B73-4E9D-9E49-BD24E7F995B6}" type="pres">
      <dgm:prSet presAssocID="{8E65DF94-53F7-427A-884E-D69E222CC416}" presName="Child" presStyleLbl="revTx" presStyleIdx="8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73E977B-FC7A-4909-851B-7537CDBB173A}" type="pres">
      <dgm:prSet presAssocID="{BEE14D0E-F86E-4061-8389-EBAEE518AC25}" presName="root" presStyleCnt="0">
        <dgm:presLayoutVars>
          <dgm:chMax/>
          <dgm:chPref/>
        </dgm:presLayoutVars>
      </dgm:prSet>
      <dgm:spPr/>
    </dgm:pt>
    <dgm:pt modelId="{B21658C0-2612-4C39-9C92-67774FE50A90}" type="pres">
      <dgm:prSet presAssocID="{BEE14D0E-F86E-4061-8389-EBAEE518AC25}" presName="rootComposite" presStyleCnt="0">
        <dgm:presLayoutVars/>
      </dgm:prSet>
      <dgm:spPr/>
    </dgm:pt>
    <dgm:pt modelId="{0654D774-A8F4-49AC-889F-AC5BF4640C0F}" type="pres">
      <dgm:prSet presAssocID="{BEE14D0E-F86E-4061-8389-EBAEE518AC25}" presName="ParentAccent" presStyleLbl="alignNode1" presStyleIdx="2" presStyleCnt="3"/>
      <dgm:spPr/>
    </dgm:pt>
    <dgm:pt modelId="{B6043FD1-0FD0-40D9-95A1-21210912C3DD}" type="pres">
      <dgm:prSet presAssocID="{BEE14D0E-F86E-4061-8389-EBAEE518AC25}" presName="ParentSmallAccent" presStyleLbl="fgAcc1" presStyleIdx="2" presStyleCnt="3"/>
      <dgm:spPr/>
    </dgm:pt>
    <dgm:pt modelId="{2C3A47DA-0FD1-4CCF-8C94-5CEEB7FFFC29}" type="pres">
      <dgm:prSet presAssocID="{BEE14D0E-F86E-4061-8389-EBAEE518AC25}" presName="Parent" presStyleLbl="revTx" presStyleIdx="9" presStyleCnt="15">
        <dgm:presLayoutVars>
          <dgm:chMax/>
          <dgm:chPref val="4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601711-5C2D-44C0-BEBF-4BB83824E88F}" type="pres">
      <dgm:prSet presAssocID="{BEE14D0E-F86E-4061-8389-EBAEE518AC25}" presName="childShape" presStyleCnt="0">
        <dgm:presLayoutVars>
          <dgm:chMax val="0"/>
          <dgm:chPref val="0"/>
        </dgm:presLayoutVars>
      </dgm:prSet>
      <dgm:spPr/>
    </dgm:pt>
    <dgm:pt modelId="{6A5ACB4F-819A-4EDB-996B-12304E96E621}" type="pres">
      <dgm:prSet presAssocID="{56C03D24-D063-46B6-80C6-0805E60D8E75}" presName="childComposite" presStyleCnt="0">
        <dgm:presLayoutVars>
          <dgm:chMax val="0"/>
          <dgm:chPref val="0"/>
        </dgm:presLayoutVars>
      </dgm:prSet>
      <dgm:spPr/>
    </dgm:pt>
    <dgm:pt modelId="{402B9A16-636F-4127-A6B8-715D83C5A806}" type="pres">
      <dgm:prSet presAssocID="{56C03D24-D063-46B6-80C6-0805E60D8E75}" presName="ChildAccent" presStyleLbl="solidFgAcc1" presStyleIdx="7" presStyleCnt="12"/>
      <dgm:spPr/>
    </dgm:pt>
    <dgm:pt modelId="{FA7401AB-8544-4284-8FFB-64C146271FA1}" type="pres">
      <dgm:prSet presAssocID="{56C03D24-D063-46B6-80C6-0805E60D8E75}" presName="Child" presStyleLbl="revTx" presStyleIdx="10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20B4F5F-70E0-4935-867A-EBB160409A5C}" type="pres">
      <dgm:prSet presAssocID="{99EB3693-405C-45A4-8EED-262366DF9178}" presName="childComposite" presStyleCnt="0">
        <dgm:presLayoutVars>
          <dgm:chMax val="0"/>
          <dgm:chPref val="0"/>
        </dgm:presLayoutVars>
      </dgm:prSet>
      <dgm:spPr/>
    </dgm:pt>
    <dgm:pt modelId="{6C1E681F-09C6-4E55-BAE1-5E7425445F0E}" type="pres">
      <dgm:prSet presAssocID="{99EB3693-405C-45A4-8EED-262366DF9178}" presName="ChildAccent" presStyleLbl="solidFgAcc1" presStyleIdx="8" presStyleCnt="12"/>
      <dgm:spPr/>
    </dgm:pt>
    <dgm:pt modelId="{CDDE5D7C-FE97-4E7A-8B7B-450948942385}" type="pres">
      <dgm:prSet presAssocID="{99EB3693-405C-45A4-8EED-262366DF9178}" presName="Child" presStyleLbl="revTx" presStyleIdx="11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6F0E53A-D64C-48E7-97EB-688ADD10DBCA}" type="pres">
      <dgm:prSet presAssocID="{A6601213-4466-448D-BF91-821EAF5B93F0}" presName="childComposite" presStyleCnt="0">
        <dgm:presLayoutVars>
          <dgm:chMax val="0"/>
          <dgm:chPref val="0"/>
        </dgm:presLayoutVars>
      </dgm:prSet>
      <dgm:spPr/>
    </dgm:pt>
    <dgm:pt modelId="{52DBAC4F-75A9-4901-A752-01553BB37A4A}" type="pres">
      <dgm:prSet presAssocID="{A6601213-4466-448D-BF91-821EAF5B93F0}" presName="ChildAccent" presStyleLbl="solidFgAcc1" presStyleIdx="9" presStyleCnt="12"/>
      <dgm:spPr/>
    </dgm:pt>
    <dgm:pt modelId="{6D6F1C23-5120-4924-B779-39AAD545CE91}" type="pres">
      <dgm:prSet presAssocID="{A6601213-4466-448D-BF91-821EAF5B93F0}" presName="Child" presStyleLbl="revTx" presStyleIdx="12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C816E7D-C96A-41AB-84D1-A869BEEA3E2F}" type="pres">
      <dgm:prSet presAssocID="{29FC3678-29BD-47FD-9A75-3072F072F1DD}" presName="childComposite" presStyleCnt="0">
        <dgm:presLayoutVars>
          <dgm:chMax val="0"/>
          <dgm:chPref val="0"/>
        </dgm:presLayoutVars>
      </dgm:prSet>
      <dgm:spPr/>
    </dgm:pt>
    <dgm:pt modelId="{0935602A-4776-431F-9AA4-3E1391A4433D}" type="pres">
      <dgm:prSet presAssocID="{29FC3678-29BD-47FD-9A75-3072F072F1DD}" presName="ChildAccent" presStyleLbl="solidFgAcc1" presStyleIdx="10" presStyleCnt="12"/>
      <dgm:spPr/>
    </dgm:pt>
    <dgm:pt modelId="{6739902E-4EC7-412F-B094-6EE877EB1411}" type="pres">
      <dgm:prSet presAssocID="{29FC3678-29BD-47FD-9A75-3072F072F1DD}" presName="Child" presStyleLbl="revTx" presStyleIdx="13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72D27C-C02E-4A0C-AE5A-62719F5D969F}" type="pres">
      <dgm:prSet presAssocID="{24DFB3A0-A7F5-4C81-A883-CA0BE1E8DF4F}" presName="childComposite" presStyleCnt="0">
        <dgm:presLayoutVars>
          <dgm:chMax val="0"/>
          <dgm:chPref val="0"/>
        </dgm:presLayoutVars>
      </dgm:prSet>
      <dgm:spPr/>
    </dgm:pt>
    <dgm:pt modelId="{46C3720C-B13B-483F-81C8-5C7D549FC08F}" type="pres">
      <dgm:prSet presAssocID="{24DFB3A0-A7F5-4C81-A883-CA0BE1E8DF4F}" presName="ChildAccent" presStyleLbl="solidFgAcc1" presStyleIdx="11" presStyleCnt="12"/>
      <dgm:spPr/>
    </dgm:pt>
    <dgm:pt modelId="{2D76FCA4-38D2-48FD-8B6B-D217613A06DA}" type="pres">
      <dgm:prSet presAssocID="{24DFB3A0-A7F5-4C81-A883-CA0BE1E8DF4F}" presName="Child" presStyleLbl="revTx" presStyleIdx="14" presStyleCnt="1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41F14C4-85DF-49C8-B525-6720B201F549}" type="presOf" srcId="{24DFB3A0-A7F5-4C81-A883-CA0BE1E8DF4F}" destId="{2D76FCA4-38D2-48FD-8B6B-D217613A06DA}" srcOrd="0" destOrd="0" presId="urn:microsoft.com/office/officeart/2008/layout/SquareAccentList"/>
    <dgm:cxn modelId="{09D5F68B-61A1-4380-A90B-0D8E2A82701F}" type="presOf" srcId="{8843F2AA-E94E-4CE8-9480-FDE4E432D101}" destId="{D6F2FE5E-37EF-4347-9F7F-E9659C3E7789}" srcOrd="0" destOrd="0" presId="urn:microsoft.com/office/officeart/2008/layout/SquareAccentList"/>
    <dgm:cxn modelId="{BB1D25A8-F29B-4302-A3A0-5852E54B62CC}" srcId="{0936B4F5-2143-4CE6-AB85-43AF12FFC9A0}" destId="{53A732DE-5A26-4A29-8619-BD4578DF2038}" srcOrd="1" destOrd="0" parTransId="{AFDFFF61-C82E-469D-97AD-0980ABD095D8}" sibTransId="{83D40600-D70C-44FF-9465-AFCC3920968A}"/>
    <dgm:cxn modelId="{29205F99-1674-4574-B53E-A9CFEA259E0C}" type="presOf" srcId="{56C03D24-D063-46B6-80C6-0805E60D8E75}" destId="{FA7401AB-8544-4284-8FFB-64C146271FA1}" srcOrd="0" destOrd="0" presId="urn:microsoft.com/office/officeart/2008/layout/SquareAccentList"/>
    <dgm:cxn modelId="{EB835967-225D-456E-8F12-E64100DD35F8}" srcId="{BEE14D0E-F86E-4061-8389-EBAEE518AC25}" destId="{29FC3678-29BD-47FD-9A75-3072F072F1DD}" srcOrd="3" destOrd="0" parTransId="{2A9EA231-56CE-4426-BF9F-AAD167AE10B7}" sibTransId="{FD311614-0B83-48CA-85DE-573715CA5C71}"/>
    <dgm:cxn modelId="{7EB2D29B-303C-4719-8A68-091D42278485}" srcId="{BEE14D0E-F86E-4061-8389-EBAEE518AC25}" destId="{A6601213-4466-448D-BF91-821EAF5B93F0}" srcOrd="2" destOrd="0" parTransId="{9EC6BB06-759A-4CA3-8781-A3ED43C385B8}" sibTransId="{325D41BE-107E-4BB2-AD4B-11068BD272C7}"/>
    <dgm:cxn modelId="{4F7E6BA1-5649-49A6-AD99-58D330572DC3}" srcId="{0936B4F5-2143-4CE6-AB85-43AF12FFC9A0}" destId="{2E11BF26-2466-45FD-A638-3BFCE128E92C}" srcOrd="0" destOrd="0" parTransId="{874FDF55-1D82-4243-962C-05DED8F09879}" sibTransId="{DEF8C45D-0563-4147-BAEC-E2B7C29E2447}"/>
    <dgm:cxn modelId="{D60A01DA-DAB2-4F0D-AC8D-B704C9E5193A}" srcId="{BEE14D0E-F86E-4061-8389-EBAEE518AC25}" destId="{99EB3693-405C-45A4-8EED-262366DF9178}" srcOrd="1" destOrd="0" parTransId="{C26AC6DA-0333-49C4-96B9-F028FAC7E118}" sibTransId="{A5551E3B-FDF4-4C40-8EC1-A38F46FEBBAE}"/>
    <dgm:cxn modelId="{45D30DFB-F1A8-4880-819B-E510EE5655A2}" type="presOf" srcId="{2E11BF26-2466-45FD-A638-3BFCE128E92C}" destId="{24A08FE2-669B-44BF-972F-2AA6691FA4AD}" srcOrd="0" destOrd="0" presId="urn:microsoft.com/office/officeart/2008/layout/SquareAccentList"/>
    <dgm:cxn modelId="{6E5D1ABA-9B5F-4CD9-8EF4-7E725E360B1D}" srcId="{168D2B6F-1D32-4E6F-A93C-45D5EBF75CE8}" destId="{8843F2AA-E94E-4CE8-9480-FDE4E432D101}" srcOrd="1" destOrd="0" parTransId="{571B2825-D102-4552-9450-8F8AA2946C76}" sibTransId="{334E2733-FF16-420D-8433-BD2CCB162C58}"/>
    <dgm:cxn modelId="{B3B9A438-C231-44A4-8200-2C19D1A64CB1}" type="presOf" srcId="{FE78A8D0-80C2-4EB9-BB9E-F95F12827376}" destId="{F21C316B-8266-4EF7-9091-52846BD8936C}" srcOrd="0" destOrd="0" presId="urn:microsoft.com/office/officeart/2008/layout/SquareAccentList"/>
    <dgm:cxn modelId="{CEDD1861-8FB1-4EB1-A32D-00CD078440D7}" type="presOf" srcId="{B31A70AD-BCA6-4B1F-BDFB-C79DEF64B115}" destId="{7743053A-2D7A-49EC-B675-95B101C1EA05}" srcOrd="0" destOrd="0" presId="urn:microsoft.com/office/officeart/2008/layout/SquareAccentList"/>
    <dgm:cxn modelId="{1AA0F196-2F74-47DE-BB0B-B010E7390667}" srcId="{BEE14D0E-F86E-4061-8389-EBAEE518AC25}" destId="{24DFB3A0-A7F5-4C81-A883-CA0BE1E8DF4F}" srcOrd="4" destOrd="0" parTransId="{DD3129C5-40DC-4FAC-A9D2-9DEF9978A460}" sibTransId="{749F762B-D782-4014-974E-42F59230087A}"/>
    <dgm:cxn modelId="{FBBD6B94-4361-4BA4-B46D-63586EE3AB3E}" type="presOf" srcId="{BEE14D0E-F86E-4061-8389-EBAEE518AC25}" destId="{2C3A47DA-0FD1-4CCF-8C94-5CEEB7FFFC29}" srcOrd="0" destOrd="0" presId="urn:microsoft.com/office/officeart/2008/layout/SquareAccentList"/>
    <dgm:cxn modelId="{50ED6C01-4156-4A35-AE9D-FB3A6492599D}" type="presOf" srcId="{53A732DE-5A26-4A29-8619-BD4578DF2038}" destId="{252E97E3-C18C-4E73-B0F5-257854045B8E}" srcOrd="0" destOrd="0" presId="urn:microsoft.com/office/officeart/2008/layout/SquareAccentList"/>
    <dgm:cxn modelId="{7A386171-D25D-416E-BAF2-612FA915DE59}" type="presOf" srcId="{DBD27976-5372-457F-84C7-96267C62FA48}" destId="{F779030C-6FD5-43DE-9FEC-F5BB3269B718}" srcOrd="0" destOrd="0" presId="urn:microsoft.com/office/officeart/2008/layout/SquareAccentList"/>
    <dgm:cxn modelId="{F46DFF15-3A03-4198-B6D5-078C188A556E}" type="presOf" srcId="{168D2B6F-1D32-4E6F-A93C-45D5EBF75CE8}" destId="{6B52C079-46D4-48E2-A0EC-30CE3A8B2F2A}" srcOrd="0" destOrd="0" presId="urn:microsoft.com/office/officeart/2008/layout/SquareAccentList"/>
    <dgm:cxn modelId="{21AF5618-9E1C-4037-9F11-F3B0F031A8E1}" srcId="{FE78A8D0-80C2-4EB9-BB9E-F95F12827376}" destId="{0936B4F5-2143-4CE6-AB85-43AF12FFC9A0}" srcOrd="1" destOrd="0" parTransId="{D06AAE81-6F97-49CF-BBC4-A18EBFE54E34}" sibTransId="{A9CF2951-770E-42FE-B243-ED047D084922}"/>
    <dgm:cxn modelId="{129EABF8-0298-4327-88B2-21035A7775B3}" srcId="{FE78A8D0-80C2-4EB9-BB9E-F95F12827376}" destId="{168D2B6F-1D32-4E6F-A93C-45D5EBF75CE8}" srcOrd="0" destOrd="0" parTransId="{5163F3FB-E445-4998-8834-4A1B0BBC6E5F}" sibTransId="{A6BC70C2-E0BC-4BB3-919B-97FADD03B138}"/>
    <dgm:cxn modelId="{F39DE033-3933-4DBA-9CBD-9090335221B8}" type="presOf" srcId="{8E65DF94-53F7-427A-884E-D69E222CC416}" destId="{AD2E82DF-2B73-4E9D-9E49-BD24E7F995B6}" srcOrd="0" destOrd="0" presId="urn:microsoft.com/office/officeart/2008/layout/SquareAccentList"/>
    <dgm:cxn modelId="{13DA8474-3201-4DBA-871D-8CD43471AC22}" type="presOf" srcId="{99EB3693-405C-45A4-8EED-262366DF9178}" destId="{CDDE5D7C-FE97-4E7A-8B7B-450948942385}" srcOrd="0" destOrd="0" presId="urn:microsoft.com/office/officeart/2008/layout/SquareAccentList"/>
    <dgm:cxn modelId="{F8708934-07B1-4E28-969D-6F84CED43008}" srcId="{168D2B6F-1D32-4E6F-A93C-45D5EBF75CE8}" destId="{DBD27976-5372-457F-84C7-96267C62FA48}" srcOrd="2" destOrd="0" parTransId="{01C05EFF-3244-4AD7-91EC-016396D6DFCA}" sibTransId="{4FBC4F67-3AEE-4602-A624-9B33FD67280A}"/>
    <dgm:cxn modelId="{517ADFA5-6F2E-49C6-B70B-168062F1C426}" srcId="{0936B4F5-2143-4CE6-AB85-43AF12FFC9A0}" destId="{8E65DF94-53F7-427A-884E-D69E222CC416}" srcOrd="2" destOrd="0" parTransId="{D16A6447-B0CE-4F8D-8DFB-E7A3E6FB8F04}" sibTransId="{08576DE0-ED1B-4580-8421-8FDFB872C736}"/>
    <dgm:cxn modelId="{D8C39396-7277-4D99-8A9E-94B63BFCCA49}" type="presOf" srcId="{4857C953-2088-420F-8F20-F6211AD57389}" destId="{02E7F570-391B-49C2-8E87-10820DCEA9FB}" srcOrd="0" destOrd="0" presId="urn:microsoft.com/office/officeart/2008/layout/SquareAccentList"/>
    <dgm:cxn modelId="{FBF2EE32-AF55-4E82-B1B5-A0D82A063CCA}" type="presOf" srcId="{A6601213-4466-448D-BF91-821EAF5B93F0}" destId="{6D6F1C23-5120-4924-B779-39AAD545CE91}" srcOrd="0" destOrd="0" presId="urn:microsoft.com/office/officeart/2008/layout/SquareAccentList"/>
    <dgm:cxn modelId="{6122D477-B126-4714-901E-DFBEB1B99015}" srcId="{FE78A8D0-80C2-4EB9-BB9E-F95F12827376}" destId="{BEE14D0E-F86E-4061-8389-EBAEE518AC25}" srcOrd="2" destOrd="0" parTransId="{ABCA3059-A261-4D7A-B5D2-C7F167FCCA93}" sibTransId="{0EC32328-9841-44EE-B600-95419B58FD55}"/>
    <dgm:cxn modelId="{285CED3F-DA80-4194-8629-50524854A5CC}" srcId="{168D2B6F-1D32-4E6F-A93C-45D5EBF75CE8}" destId="{B31A70AD-BCA6-4B1F-BDFB-C79DEF64B115}" srcOrd="3" destOrd="0" parTransId="{7F45EAE3-2E6E-4204-A6C7-534217A819EF}" sibTransId="{6E6B82D7-5F79-4303-91F3-BE1FFA9817EC}"/>
    <dgm:cxn modelId="{2B56F4B0-6536-4703-A0A7-1D10C0949997}" srcId="{BEE14D0E-F86E-4061-8389-EBAEE518AC25}" destId="{56C03D24-D063-46B6-80C6-0805E60D8E75}" srcOrd="0" destOrd="0" parTransId="{5864C01C-3448-4077-A99A-D5A331C7C571}" sibTransId="{25C805BE-8D27-41FA-8B3F-79BC47EB56CA}"/>
    <dgm:cxn modelId="{9DAD0738-014F-4B4D-AAFC-4534DF2958C8}" type="presOf" srcId="{0936B4F5-2143-4CE6-AB85-43AF12FFC9A0}" destId="{9DCC156B-C5E5-48A1-9ED0-CAB4228BB5B6}" srcOrd="0" destOrd="0" presId="urn:microsoft.com/office/officeart/2008/layout/SquareAccentList"/>
    <dgm:cxn modelId="{DCA858F5-53BE-4259-859E-9C007D333E61}" type="presOf" srcId="{29FC3678-29BD-47FD-9A75-3072F072F1DD}" destId="{6739902E-4EC7-412F-B094-6EE877EB1411}" srcOrd="0" destOrd="0" presId="urn:microsoft.com/office/officeart/2008/layout/SquareAccentList"/>
    <dgm:cxn modelId="{329F4BB4-4EB0-4C35-9E06-C683D174D5FB}" srcId="{168D2B6F-1D32-4E6F-A93C-45D5EBF75CE8}" destId="{4857C953-2088-420F-8F20-F6211AD57389}" srcOrd="0" destOrd="0" parTransId="{5BF270A7-9C47-4F91-8537-96D7AECCC0B0}" sibTransId="{0127B296-0E84-44C1-877A-AC30E5307CF5}"/>
    <dgm:cxn modelId="{11764FDE-F0B1-4647-ACC4-6EDB513D237E}" type="presParOf" srcId="{F21C316B-8266-4EF7-9091-52846BD8936C}" destId="{6FA7721F-D8AA-4954-BE6E-2C2D03A24AC1}" srcOrd="0" destOrd="0" presId="urn:microsoft.com/office/officeart/2008/layout/SquareAccentList"/>
    <dgm:cxn modelId="{C02DC488-9432-4587-92CC-EDC84BF32AFE}" type="presParOf" srcId="{6FA7721F-D8AA-4954-BE6E-2C2D03A24AC1}" destId="{494F7C3C-42DA-45AE-A961-C30B45B471DD}" srcOrd="0" destOrd="0" presId="urn:microsoft.com/office/officeart/2008/layout/SquareAccentList"/>
    <dgm:cxn modelId="{BAB720E2-1CAC-4CF6-82D3-87AA8A443761}" type="presParOf" srcId="{494F7C3C-42DA-45AE-A961-C30B45B471DD}" destId="{7640B59F-EE53-4D83-ABEF-6FC8738B7A45}" srcOrd="0" destOrd="0" presId="urn:microsoft.com/office/officeart/2008/layout/SquareAccentList"/>
    <dgm:cxn modelId="{3B4B9689-C74D-40B5-8774-1B44E7E2000F}" type="presParOf" srcId="{494F7C3C-42DA-45AE-A961-C30B45B471DD}" destId="{29931C44-7F8B-4398-9627-7465F94943A3}" srcOrd="1" destOrd="0" presId="urn:microsoft.com/office/officeart/2008/layout/SquareAccentList"/>
    <dgm:cxn modelId="{BA5C93CD-AA32-4EC9-94B4-EA59C141F0EF}" type="presParOf" srcId="{494F7C3C-42DA-45AE-A961-C30B45B471DD}" destId="{6B52C079-46D4-48E2-A0EC-30CE3A8B2F2A}" srcOrd="2" destOrd="0" presId="urn:microsoft.com/office/officeart/2008/layout/SquareAccentList"/>
    <dgm:cxn modelId="{3A083D43-EEB9-46AF-BECD-66AC52424662}" type="presParOf" srcId="{6FA7721F-D8AA-4954-BE6E-2C2D03A24AC1}" destId="{9D4DDEA2-276E-4728-ADA1-C2C2BA5DCB62}" srcOrd="1" destOrd="0" presId="urn:microsoft.com/office/officeart/2008/layout/SquareAccentList"/>
    <dgm:cxn modelId="{D4917556-CDC0-4EBF-9C52-BD780F5CD6FF}" type="presParOf" srcId="{9D4DDEA2-276E-4728-ADA1-C2C2BA5DCB62}" destId="{45D0E3E7-8D99-4F96-901D-0C925435FC4E}" srcOrd="0" destOrd="0" presId="urn:microsoft.com/office/officeart/2008/layout/SquareAccentList"/>
    <dgm:cxn modelId="{4A30D0F5-24DE-462B-A0F1-F05BB9BAD540}" type="presParOf" srcId="{45D0E3E7-8D99-4F96-901D-0C925435FC4E}" destId="{4B0D426F-B3AE-4E56-8E38-EF5CF6AD1A3F}" srcOrd="0" destOrd="0" presId="urn:microsoft.com/office/officeart/2008/layout/SquareAccentList"/>
    <dgm:cxn modelId="{83443B8C-B228-4DA5-90FD-18D6FEC691DB}" type="presParOf" srcId="{45D0E3E7-8D99-4F96-901D-0C925435FC4E}" destId="{02E7F570-391B-49C2-8E87-10820DCEA9FB}" srcOrd="1" destOrd="0" presId="urn:microsoft.com/office/officeart/2008/layout/SquareAccentList"/>
    <dgm:cxn modelId="{A4F50703-6AD2-482A-81ED-6D254F7A59D8}" type="presParOf" srcId="{9D4DDEA2-276E-4728-ADA1-C2C2BA5DCB62}" destId="{5EAC1C42-1968-422E-88D4-8A525ED0F9AB}" srcOrd="1" destOrd="0" presId="urn:microsoft.com/office/officeart/2008/layout/SquareAccentList"/>
    <dgm:cxn modelId="{82AC8D33-0869-48A4-8DE3-BAEC8D1A5698}" type="presParOf" srcId="{5EAC1C42-1968-422E-88D4-8A525ED0F9AB}" destId="{97CF4E63-B3D3-4E19-9DA3-9E5A3F7B63FE}" srcOrd="0" destOrd="0" presId="urn:microsoft.com/office/officeart/2008/layout/SquareAccentList"/>
    <dgm:cxn modelId="{5578A8AB-88D0-4FA9-926E-F549B46866E0}" type="presParOf" srcId="{5EAC1C42-1968-422E-88D4-8A525ED0F9AB}" destId="{D6F2FE5E-37EF-4347-9F7F-E9659C3E7789}" srcOrd="1" destOrd="0" presId="urn:microsoft.com/office/officeart/2008/layout/SquareAccentList"/>
    <dgm:cxn modelId="{64FA1E76-766F-4B92-9B27-3D70B6E44D4B}" type="presParOf" srcId="{9D4DDEA2-276E-4728-ADA1-C2C2BA5DCB62}" destId="{0BA69610-78F9-4822-BA97-8C4A3B016162}" srcOrd="2" destOrd="0" presId="urn:microsoft.com/office/officeart/2008/layout/SquareAccentList"/>
    <dgm:cxn modelId="{4D9ECAFE-F802-43C5-8D8D-94BDE7B2CA15}" type="presParOf" srcId="{0BA69610-78F9-4822-BA97-8C4A3B016162}" destId="{3316B39E-0CE8-4B7B-AA86-A88034EAC6C2}" srcOrd="0" destOrd="0" presId="urn:microsoft.com/office/officeart/2008/layout/SquareAccentList"/>
    <dgm:cxn modelId="{7788828C-1119-493E-92E2-80AFEE97B5C9}" type="presParOf" srcId="{0BA69610-78F9-4822-BA97-8C4A3B016162}" destId="{F779030C-6FD5-43DE-9FEC-F5BB3269B718}" srcOrd="1" destOrd="0" presId="urn:microsoft.com/office/officeart/2008/layout/SquareAccentList"/>
    <dgm:cxn modelId="{1F4F78C4-23DE-479A-821B-E87BFD007E72}" type="presParOf" srcId="{9D4DDEA2-276E-4728-ADA1-C2C2BA5DCB62}" destId="{2130E227-EF1A-40CC-BDE0-39754F7CD01B}" srcOrd="3" destOrd="0" presId="urn:microsoft.com/office/officeart/2008/layout/SquareAccentList"/>
    <dgm:cxn modelId="{08FA516B-4D31-48E8-B1BD-45B81C91988A}" type="presParOf" srcId="{2130E227-EF1A-40CC-BDE0-39754F7CD01B}" destId="{BBBFCA26-4E68-48A1-8BD2-7BC3DE295F53}" srcOrd="0" destOrd="0" presId="urn:microsoft.com/office/officeart/2008/layout/SquareAccentList"/>
    <dgm:cxn modelId="{95A2E328-A57E-4C29-894A-9E4CA6691E5F}" type="presParOf" srcId="{2130E227-EF1A-40CC-BDE0-39754F7CD01B}" destId="{7743053A-2D7A-49EC-B675-95B101C1EA05}" srcOrd="1" destOrd="0" presId="urn:microsoft.com/office/officeart/2008/layout/SquareAccentList"/>
    <dgm:cxn modelId="{830DAC21-2F2E-4C76-952F-5B112B35FAE2}" type="presParOf" srcId="{F21C316B-8266-4EF7-9091-52846BD8936C}" destId="{8FC04FAA-8FB7-44B9-9426-F6A8996697EC}" srcOrd="1" destOrd="0" presId="urn:microsoft.com/office/officeart/2008/layout/SquareAccentList"/>
    <dgm:cxn modelId="{584B95BE-9232-4108-A2DE-F4DB4CDF1A59}" type="presParOf" srcId="{8FC04FAA-8FB7-44B9-9426-F6A8996697EC}" destId="{6CDDF242-AD82-4299-8CE0-C501C26F5A0C}" srcOrd="0" destOrd="0" presId="urn:microsoft.com/office/officeart/2008/layout/SquareAccentList"/>
    <dgm:cxn modelId="{A0B9A851-70BD-4A48-B7A9-85662517618E}" type="presParOf" srcId="{6CDDF242-AD82-4299-8CE0-C501C26F5A0C}" destId="{1AF91D16-1094-4AB8-B78B-7756CA827B46}" srcOrd="0" destOrd="0" presId="urn:microsoft.com/office/officeart/2008/layout/SquareAccentList"/>
    <dgm:cxn modelId="{953663C0-5574-49D1-B81F-898A7909F8F2}" type="presParOf" srcId="{6CDDF242-AD82-4299-8CE0-C501C26F5A0C}" destId="{3CF7E5E1-1376-43E9-9AFD-75912DE088EA}" srcOrd="1" destOrd="0" presId="urn:microsoft.com/office/officeart/2008/layout/SquareAccentList"/>
    <dgm:cxn modelId="{EE265F04-23C8-4E54-8A65-4ED664610B59}" type="presParOf" srcId="{6CDDF242-AD82-4299-8CE0-C501C26F5A0C}" destId="{9DCC156B-C5E5-48A1-9ED0-CAB4228BB5B6}" srcOrd="2" destOrd="0" presId="urn:microsoft.com/office/officeart/2008/layout/SquareAccentList"/>
    <dgm:cxn modelId="{291626EA-5994-4BE0-AC53-50E3FDC50948}" type="presParOf" srcId="{8FC04FAA-8FB7-44B9-9426-F6A8996697EC}" destId="{9CB9D93C-230B-4842-82BB-F46EEACAFA8A}" srcOrd="1" destOrd="0" presId="urn:microsoft.com/office/officeart/2008/layout/SquareAccentList"/>
    <dgm:cxn modelId="{81663CB5-D76C-4845-B49F-B900F62F2450}" type="presParOf" srcId="{9CB9D93C-230B-4842-82BB-F46EEACAFA8A}" destId="{E309DBFB-0659-4F9D-92FB-D155F6AEE896}" srcOrd="0" destOrd="0" presId="urn:microsoft.com/office/officeart/2008/layout/SquareAccentList"/>
    <dgm:cxn modelId="{4144F808-D63E-4254-B744-97B72255C621}" type="presParOf" srcId="{E309DBFB-0659-4F9D-92FB-D155F6AEE896}" destId="{910CC3A1-6168-4DC1-8B11-F7B38E59FBA7}" srcOrd="0" destOrd="0" presId="urn:microsoft.com/office/officeart/2008/layout/SquareAccentList"/>
    <dgm:cxn modelId="{8CD32C36-6B29-4E5E-8276-C55E15B740E8}" type="presParOf" srcId="{E309DBFB-0659-4F9D-92FB-D155F6AEE896}" destId="{24A08FE2-669B-44BF-972F-2AA6691FA4AD}" srcOrd="1" destOrd="0" presId="urn:microsoft.com/office/officeart/2008/layout/SquareAccentList"/>
    <dgm:cxn modelId="{1C528356-EB6D-4795-A334-E816F5829BDC}" type="presParOf" srcId="{9CB9D93C-230B-4842-82BB-F46EEACAFA8A}" destId="{4755FF75-57D9-4FE0-A285-A11F827D5623}" srcOrd="1" destOrd="0" presId="urn:microsoft.com/office/officeart/2008/layout/SquareAccentList"/>
    <dgm:cxn modelId="{FC9102AF-AA00-4509-9F12-F7C25C090AA4}" type="presParOf" srcId="{4755FF75-57D9-4FE0-A285-A11F827D5623}" destId="{29E8DF34-28EB-4881-A756-4B537BA513C7}" srcOrd="0" destOrd="0" presId="urn:microsoft.com/office/officeart/2008/layout/SquareAccentList"/>
    <dgm:cxn modelId="{A4289DDA-6803-4670-A0A0-EC7CC4463D48}" type="presParOf" srcId="{4755FF75-57D9-4FE0-A285-A11F827D5623}" destId="{252E97E3-C18C-4E73-B0F5-257854045B8E}" srcOrd="1" destOrd="0" presId="urn:microsoft.com/office/officeart/2008/layout/SquareAccentList"/>
    <dgm:cxn modelId="{37B60A4B-0A6B-49E4-BDD7-D7DDFA6B5DF1}" type="presParOf" srcId="{9CB9D93C-230B-4842-82BB-F46EEACAFA8A}" destId="{83475D08-6916-4D4F-B626-61644744BAD2}" srcOrd="2" destOrd="0" presId="urn:microsoft.com/office/officeart/2008/layout/SquareAccentList"/>
    <dgm:cxn modelId="{2E219A6F-8E43-478F-A53F-A375DF49EC4F}" type="presParOf" srcId="{83475D08-6916-4D4F-B626-61644744BAD2}" destId="{3D1CF852-EFCA-425A-B316-5CD5F97A2926}" srcOrd="0" destOrd="0" presId="urn:microsoft.com/office/officeart/2008/layout/SquareAccentList"/>
    <dgm:cxn modelId="{C0A3937B-2D17-48FC-A47D-ED3A7E1D9CF8}" type="presParOf" srcId="{83475D08-6916-4D4F-B626-61644744BAD2}" destId="{AD2E82DF-2B73-4E9D-9E49-BD24E7F995B6}" srcOrd="1" destOrd="0" presId="urn:microsoft.com/office/officeart/2008/layout/SquareAccentList"/>
    <dgm:cxn modelId="{390800C0-F3AF-49A0-BA66-B77EFC068908}" type="presParOf" srcId="{F21C316B-8266-4EF7-9091-52846BD8936C}" destId="{173E977B-FC7A-4909-851B-7537CDBB173A}" srcOrd="2" destOrd="0" presId="urn:microsoft.com/office/officeart/2008/layout/SquareAccentList"/>
    <dgm:cxn modelId="{57F213D3-6EDD-4AE8-B4BD-AF48F7A160B5}" type="presParOf" srcId="{173E977B-FC7A-4909-851B-7537CDBB173A}" destId="{B21658C0-2612-4C39-9C92-67774FE50A90}" srcOrd="0" destOrd="0" presId="urn:microsoft.com/office/officeart/2008/layout/SquareAccentList"/>
    <dgm:cxn modelId="{3E16F6F5-B8A9-4695-95A6-49E5A43B9FDD}" type="presParOf" srcId="{B21658C0-2612-4C39-9C92-67774FE50A90}" destId="{0654D774-A8F4-49AC-889F-AC5BF4640C0F}" srcOrd="0" destOrd="0" presId="urn:microsoft.com/office/officeart/2008/layout/SquareAccentList"/>
    <dgm:cxn modelId="{C0F9ABE7-8C95-49C7-A7F6-65FD6B449D8D}" type="presParOf" srcId="{B21658C0-2612-4C39-9C92-67774FE50A90}" destId="{B6043FD1-0FD0-40D9-95A1-21210912C3DD}" srcOrd="1" destOrd="0" presId="urn:microsoft.com/office/officeart/2008/layout/SquareAccentList"/>
    <dgm:cxn modelId="{F2983A4A-865D-47D8-8095-500D71399ACC}" type="presParOf" srcId="{B21658C0-2612-4C39-9C92-67774FE50A90}" destId="{2C3A47DA-0FD1-4CCF-8C94-5CEEB7FFFC29}" srcOrd="2" destOrd="0" presId="urn:microsoft.com/office/officeart/2008/layout/SquareAccentList"/>
    <dgm:cxn modelId="{96037B31-6433-4BEA-9FD1-D8BB8941357D}" type="presParOf" srcId="{173E977B-FC7A-4909-851B-7537CDBB173A}" destId="{3D601711-5C2D-44C0-BEBF-4BB83824E88F}" srcOrd="1" destOrd="0" presId="urn:microsoft.com/office/officeart/2008/layout/SquareAccentList"/>
    <dgm:cxn modelId="{89218F83-BA16-423B-9905-64CF71D7DB99}" type="presParOf" srcId="{3D601711-5C2D-44C0-BEBF-4BB83824E88F}" destId="{6A5ACB4F-819A-4EDB-996B-12304E96E621}" srcOrd="0" destOrd="0" presId="urn:microsoft.com/office/officeart/2008/layout/SquareAccentList"/>
    <dgm:cxn modelId="{2F8DAFB3-748C-4596-A04A-B578F2F22D6F}" type="presParOf" srcId="{6A5ACB4F-819A-4EDB-996B-12304E96E621}" destId="{402B9A16-636F-4127-A6B8-715D83C5A806}" srcOrd="0" destOrd="0" presId="urn:microsoft.com/office/officeart/2008/layout/SquareAccentList"/>
    <dgm:cxn modelId="{BDB94B53-CE74-421F-AA93-EF3288C4D6D2}" type="presParOf" srcId="{6A5ACB4F-819A-4EDB-996B-12304E96E621}" destId="{FA7401AB-8544-4284-8FFB-64C146271FA1}" srcOrd="1" destOrd="0" presId="urn:microsoft.com/office/officeart/2008/layout/SquareAccentList"/>
    <dgm:cxn modelId="{5E5BA680-ACAF-4CC6-AF52-EF30D0A40F5B}" type="presParOf" srcId="{3D601711-5C2D-44C0-BEBF-4BB83824E88F}" destId="{920B4F5F-70E0-4935-867A-EBB160409A5C}" srcOrd="1" destOrd="0" presId="urn:microsoft.com/office/officeart/2008/layout/SquareAccentList"/>
    <dgm:cxn modelId="{326C95F7-CAE9-40FB-95A3-8853A4126F00}" type="presParOf" srcId="{920B4F5F-70E0-4935-867A-EBB160409A5C}" destId="{6C1E681F-09C6-4E55-BAE1-5E7425445F0E}" srcOrd="0" destOrd="0" presId="urn:microsoft.com/office/officeart/2008/layout/SquareAccentList"/>
    <dgm:cxn modelId="{CD662831-EBB9-4A86-8B88-5ACBE110EF66}" type="presParOf" srcId="{920B4F5F-70E0-4935-867A-EBB160409A5C}" destId="{CDDE5D7C-FE97-4E7A-8B7B-450948942385}" srcOrd="1" destOrd="0" presId="urn:microsoft.com/office/officeart/2008/layout/SquareAccentList"/>
    <dgm:cxn modelId="{49D2A486-5C82-4218-A1AF-6B66AC4F7454}" type="presParOf" srcId="{3D601711-5C2D-44C0-BEBF-4BB83824E88F}" destId="{C6F0E53A-D64C-48E7-97EB-688ADD10DBCA}" srcOrd="2" destOrd="0" presId="urn:microsoft.com/office/officeart/2008/layout/SquareAccentList"/>
    <dgm:cxn modelId="{AF4ECEA1-BFC7-4E2F-A36A-F77AFAF779C1}" type="presParOf" srcId="{C6F0E53A-D64C-48E7-97EB-688ADD10DBCA}" destId="{52DBAC4F-75A9-4901-A752-01553BB37A4A}" srcOrd="0" destOrd="0" presId="urn:microsoft.com/office/officeart/2008/layout/SquareAccentList"/>
    <dgm:cxn modelId="{950DC1AE-45CF-466E-A3C9-5E20D1220ED1}" type="presParOf" srcId="{C6F0E53A-D64C-48E7-97EB-688ADD10DBCA}" destId="{6D6F1C23-5120-4924-B779-39AAD545CE91}" srcOrd="1" destOrd="0" presId="urn:microsoft.com/office/officeart/2008/layout/SquareAccentList"/>
    <dgm:cxn modelId="{36CD2F37-6F3F-43ED-A65D-5541230FC6DF}" type="presParOf" srcId="{3D601711-5C2D-44C0-BEBF-4BB83824E88F}" destId="{0C816E7D-C96A-41AB-84D1-A869BEEA3E2F}" srcOrd="3" destOrd="0" presId="urn:microsoft.com/office/officeart/2008/layout/SquareAccentList"/>
    <dgm:cxn modelId="{292CB525-CDED-4536-860E-8B116F12E862}" type="presParOf" srcId="{0C816E7D-C96A-41AB-84D1-A869BEEA3E2F}" destId="{0935602A-4776-431F-9AA4-3E1391A4433D}" srcOrd="0" destOrd="0" presId="urn:microsoft.com/office/officeart/2008/layout/SquareAccentList"/>
    <dgm:cxn modelId="{A735B9B8-2BA2-49A2-8C6B-FF1E994E4E98}" type="presParOf" srcId="{0C816E7D-C96A-41AB-84D1-A869BEEA3E2F}" destId="{6739902E-4EC7-412F-B094-6EE877EB1411}" srcOrd="1" destOrd="0" presId="urn:microsoft.com/office/officeart/2008/layout/SquareAccentList"/>
    <dgm:cxn modelId="{1A33CC79-DEAF-48B5-AFB9-5235A99F184B}" type="presParOf" srcId="{3D601711-5C2D-44C0-BEBF-4BB83824E88F}" destId="{C072D27C-C02E-4A0C-AE5A-62719F5D969F}" srcOrd="4" destOrd="0" presId="urn:microsoft.com/office/officeart/2008/layout/SquareAccentList"/>
    <dgm:cxn modelId="{0F0A3FFA-D48C-40D1-838E-040AE4A1E53F}" type="presParOf" srcId="{C072D27C-C02E-4A0C-AE5A-62719F5D969F}" destId="{46C3720C-B13B-483F-81C8-5C7D549FC08F}" srcOrd="0" destOrd="0" presId="urn:microsoft.com/office/officeart/2008/layout/SquareAccentList"/>
    <dgm:cxn modelId="{01771C31-433D-4D92-A433-3109E8B9EA4E}" type="presParOf" srcId="{C072D27C-C02E-4A0C-AE5A-62719F5D969F}" destId="{2D76FCA4-38D2-48FD-8B6B-D217613A06DA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0B59F-EE53-4D83-ABEF-6FC8738B7A45}">
      <dsp:nvSpPr>
        <dsp:cNvPr id="0" name=""/>
        <dsp:cNvSpPr/>
      </dsp:nvSpPr>
      <dsp:spPr>
        <a:xfrm>
          <a:off x="3463" y="564082"/>
          <a:ext cx="2669030" cy="314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931C44-7F8B-4398-9627-7465F94943A3}">
      <dsp:nvSpPr>
        <dsp:cNvPr id="0" name=""/>
        <dsp:cNvSpPr/>
      </dsp:nvSpPr>
      <dsp:spPr>
        <a:xfrm>
          <a:off x="3463" y="682009"/>
          <a:ext cx="196076" cy="1960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52C079-46D4-48E2-A0EC-30CE3A8B2F2A}">
      <dsp:nvSpPr>
        <dsp:cNvPr id="0" name=""/>
        <dsp:cNvSpPr/>
      </dsp:nvSpPr>
      <dsp:spPr>
        <a:xfrm>
          <a:off x="3463" y="0"/>
          <a:ext cx="2669030" cy="564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latin typeface="Corbel" panose="020B0503020204020204" pitchFamily="34" charset="0"/>
            </a:rPr>
            <a:t>External</a:t>
          </a:r>
          <a:endParaRPr lang="ko-KR" altLang="en-US" sz="1800" kern="1200" dirty="0">
            <a:latin typeface="Corbel" panose="020B0503020204020204" pitchFamily="34" charset="0"/>
          </a:endParaRPr>
        </a:p>
      </dsp:txBody>
      <dsp:txXfrm>
        <a:off x="3463" y="0"/>
        <a:ext cx="2669030" cy="564082"/>
      </dsp:txXfrm>
    </dsp:sp>
    <dsp:sp modelId="{4B0D426F-B3AE-4E56-8E38-EF5CF6AD1A3F}">
      <dsp:nvSpPr>
        <dsp:cNvPr id="0" name=""/>
        <dsp:cNvSpPr/>
      </dsp:nvSpPr>
      <dsp:spPr>
        <a:xfrm>
          <a:off x="3463" y="1139057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E7F570-391B-49C2-8E87-10820DCEA9FB}">
      <dsp:nvSpPr>
        <dsp:cNvPr id="0" name=""/>
        <dsp:cNvSpPr/>
      </dsp:nvSpPr>
      <dsp:spPr>
        <a:xfrm>
          <a:off x="190295" y="1008571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Corbel" panose="020B0503020204020204" pitchFamily="34" charset="0"/>
            </a:rPr>
            <a:t>Rand Statistic</a:t>
          </a:r>
        </a:p>
      </dsp:txBody>
      <dsp:txXfrm>
        <a:off x="190295" y="1008571"/>
        <a:ext cx="2482197" cy="457043"/>
      </dsp:txXfrm>
    </dsp:sp>
    <dsp:sp modelId="{97CF4E63-B3D3-4E19-9DA3-9E5A3F7B63FE}">
      <dsp:nvSpPr>
        <dsp:cNvPr id="0" name=""/>
        <dsp:cNvSpPr/>
      </dsp:nvSpPr>
      <dsp:spPr>
        <a:xfrm>
          <a:off x="3463" y="1596101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2FE5E-37EF-4347-9F7F-E9659C3E7789}">
      <dsp:nvSpPr>
        <dsp:cNvPr id="0" name=""/>
        <dsp:cNvSpPr/>
      </dsp:nvSpPr>
      <dsp:spPr>
        <a:xfrm>
          <a:off x="190295" y="1465615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err="1">
              <a:latin typeface="Corbel" panose="020B0503020204020204" pitchFamily="34" charset="0"/>
            </a:rPr>
            <a:t>Jaccard</a:t>
          </a:r>
          <a:r>
            <a:rPr lang="en-US" altLang="ko-KR" sz="1200" kern="1200" dirty="0">
              <a:latin typeface="Corbel" panose="020B0503020204020204" pitchFamily="34" charset="0"/>
            </a:rPr>
            <a:t> Coefficient</a:t>
          </a:r>
          <a:endParaRPr lang="ko-KR" altLang="en-US" sz="1200" kern="1200" dirty="0">
            <a:latin typeface="Corbel" panose="020B0503020204020204" pitchFamily="34" charset="0"/>
          </a:endParaRPr>
        </a:p>
      </dsp:txBody>
      <dsp:txXfrm>
        <a:off x="190295" y="1465615"/>
        <a:ext cx="2482197" cy="457043"/>
      </dsp:txXfrm>
    </dsp:sp>
    <dsp:sp modelId="{3316B39E-0CE8-4B7B-AA86-A88034EAC6C2}">
      <dsp:nvSpPr>
        <dsp:cNvPr id="0" name=""/>
        <dsp:cNvSpPr/>
      </dsp:nvSpPr>
      <dsp:spPr>
        <a:xfrm>
          <a:off x="3463" y="2053145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79030C-6FD5-43DE-9FEC-F5BB3269B718}">
      <dsp:nvSpPr>
        <dsp:cNvPr id="0" name=""/>
        <dsp:cNvSpPr/>
      </dsp:nvSpPr>
      <dsp:spPr>
        <a:xfrm>
          <a:off x="190295" y="1922659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Corbel" panose="020B0503020204020204" pitchFamily="34" charset="0"/>
            </a:rPr>
            <a:t>Folks and Mallows index</a:t>
          </a:r>
          <a:endParaRPr lang="ko-KR" altLang="en-US" sz="1200" kern="1200" dirty="0">
            <a:latin typeface="Corbel" panose="020B0503020204020204" pitchFamily="34" charset="0"/>
          </a:endParaRPr>
        </a:p>
      </dsp:txBody>
      <dsp:txXfrm>
        <a:off x="190295" y="1922659"/>
        <a:ext cx="2482197" cy="457043"/>
      </dsp:txXfrm>
    </dsp:sp>
    <dsp:sp modelId="{BBBFCA26-4E68-48A1-8BD2-7BC3DE295F53}">
      <dsp:nvSpPr>
        <dsp:cNvPr id="0" name=""/>
        <dsp:cNvSpPr/>
      </dsp:nvSpPr>
      <dsp:spPr>
        <a:xfrm>
          <a:off x="3463" y="2510189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43053A-2D7A-49EC-B675-95B101C1EA05}">
      <dsp:nvSpPr>
        <dsp:cNvPr id="0" name=""/>
        <dsp:cNvSpPr/>
      </dsp:nvSpPr>
      <dsp:spPr>
        <a:xfrm>
          <a:off x="190295" y="2379703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l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050" kern="1200" dirty="0">
              <a:latin typeface="Corbel" panose="020B0503020204020204" pitchFamily="34" charset="0"/>
            </a:rPr>
            <a:t>(</a:t>
          </a:r>
          <a:r>
            <a:rPr lang="en-US" altLang="ko-KR" sz="1200" kern="1200" dirty="0">
              <a:latin typeface="Corbel" panose="020B0503020204020204" pitchFamily="34" charset="0"/>
            </a:rPr>
            <a:t>Normalized) </a:t>
          </a:r>
          <a:r>
            <a:rPr lang="en-US" altLang="ko-KR" sz="1200" kern="1200" dirty="0" err="1">
              <a:latin typeface="Corbel" panose="020B0503020204020204" pitchFamily="34" charset="0"/>
            </a:rPr>
            <a:t>Hurbert</a:t>
          </a:r>
          <a:r>
            <a:rPr lang="en-US" altLang="ko-KR" sz="1200" kern="1200" dirty="0">
              <a:latin typeface="Corbel" panose="020B0503020204020204" pitchFamily="34" charset="0"/>
            </a:rPr>
            <a:t> </a:t>
          </a:r>
          <a:r>
            <a:rPr lang="el-GR" altLang="ko-KR" sz="1200" kern="1200" dirty="0">
              <a:latin typeface="Corbel" panose="020B0503020204020204" pitchFamily="34" charset="0"/>
              <a:cs typeface="Times New Roman"/>
            </a:rPr>
            <a:t>Γ</a:t>
          </a:r>
          <a:r>
            <a:rPr lang="en-US" altLang="ko-KR" sz="1200" kern="1200" dirty="0">
              <a:latin typeface="Corbel" panose="020B0503020204020204" pitchFamily="34" charset="0"/>
              <a:cs typeface="Times New Roman"/>
            </a:rPr>
            <a:t> statistic</a:t>
          </a:r>
        </a:p>
      </dsp:txBody>
      <dsp:txXfrm>
        <a:off x="190295" y="2379703"/>
        <a:ext cx="2482197" cy="457043"/>
      </dsp:txXfrm>
    </dsp:sp>
    <dsp:sp modelId="{1AF91D16-1094-4AB8-B78B-7756CA827B46}">
      <dsp:nvSpPr>
        <dsp:cNvPr id="0" name=""/>
        <dsp:cNvSpPr/>
      </dsp:nvSpPr>
      <dsp:spPr>
        <a:xfrm>
          <a:off x="2805944" y="564082"/>
          <a:ext cx="2669030" cy="314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F7E5E1-1376-43E9-9AFD-75912DE088EA}">
      <dsp:nvSpPr>
        <dsp:cNvPr id="0" name=""/>
        <dsp:cNvSpPr/>
      </dsp:nvSpPr>
      <dsp:spPr>
        <a:xfrm>
          <a:off x="2805944" y="682009"/>
          <a:ext cx="196076" cy="1960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C156B-C5E5-48A1-9ED0-CAB4228BB5B6}">
      <dsp:nvSpPr>
        <dsp:cNvPr id="0" name=""/>
        <dsp:cNvSpPr/>
      </dsp:nvSpPr>
      <dsp:spPr>
        <a:xfrm>
          <a:off x="2805944" y="0"/>
          <a:ext cx="2669030" cy="564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latin typeface="Corbel" panose="020B0503020204020204" pitchFamily="34" charset="0"/>
            </a:rPr>
            <a:t>Internal</a:t>
          </a:r>
          <a:endParaRPr lang="ko-KR" altLang="en-US" sz="1800" kern="1200" dirty="0">
            <a:latin typeface="Corbel" panose="020B0503020204020204" pitchFamily="34" charset="0"/>
          </a:endParaRPr>
        </a:p>
      </dsp:txBody>
      <dsp:txXfrm>
        <a:off x="2805944" y="0"/>
        <a:ext cx="2669030" cy="564082"/>
      </dsp:txXfrm>
    </dsp:sp>
    <dsp:sp modelId="{910CC3A1-6168-4DC1-8B11-F7B38E59FBA7}">
      <dsp:nvSpPr>
        <dsp:cNvPr id="0" name=""/>
        <dsp:cNvSpPr/>
      </dsp:nvSpPr>
      <dsp:spPr>
        <a:xfrm>
          <a:off x="2805944" y="1139057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A08FE2-669B-44BF-972F-2AA6691FA4AD}">
      <dsp:nvSpPr>
        <dsp:cNvPr id="0" name=""/>
        <dsp:cNvSpPr/>
      </dsp:nvSpPr>
      <dsp:spPr>
        <a:xfrm>
          <a:off x="2992777" y="1008571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err="1">
              <a:latin typeface="Corbel" panose="020B0503020204020204" pitchFamily="34" charset="0"/>
            </a:rPr>
            <a:t>Cophenetic</a:t>
          </a:r>
          <a:r>
            <a:rPr lang="en-US" altLang="ko-KR" sz="1200" kern="1200" dirty="0">
              <a:latin typeface="Corbel" panose="020B0503020204020204" pitchFamily="34" charset="0"/>
            </a:rPr>
            <a:t> Correlation Coefficient</a:t>
          </a:r>
          <a:endParaRPr lang="ko-KR" altLang="en-US" sz="1200" kern="1200" dirty="0">
            <a:latin typeface="Corbel" panose="020B0503020204020204" pitchFamily="34" charset="0"/>
          </a:endParaRPr>
        </a:p>
      </dsp:txBody>
      <dsp:txXfrm>
        <a:off x="2992777" y="1008571"/>
        <a:ext cx="2482197" cy="457043"/>
      </dsp:txXfrm>
    </dsp:sp>
    <dsp:sp modelId="{29E8DF34-28EB-4881-A756-4B537BA513C7}">
      <dsp:nvSpPr>
        <dsp:cNvPr id="0" name=""/>
        <dsp:cNvSpPr/>
      </dsp:nvSpPr>
      <dsp:spPr>
        <a:xfrm>
          <a:off x="2805944" y="1596101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2E97E3-C18C-4E73-B0F5-257854045B8E}">
      <dsp:nvSpPr>
        <dsp:cNvPr id="0" name=""/>
        <dsp:cNvSpPr/>
      </dsp:nvSpPr>
      <dsp:spPr>
        <a:xfrm>
          <a:off x="2992777" y="1465615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Corbel" panose="020B0503020204020204" pitchFamily="34" charset="0"/>
            </a:rPr>
            <a:t>Sum of Squared error (SSE)</a:t>
          </a:r>
          <a:endParaRPr lang="ko-KR" altLang="en-US" sz="1200" kern="1200" dirty="0">
            <a:latin typeface="Corbel" panose="020B0503020204020204" pitchFamily="34" charset="0"/>
          </a:endParaRPr>
        </a:p>
      </dsp:txBody>
      <dsp:txXfrm>
        <a:off x="2992777" y="1465615"/>
        <a:ext cx="2482197" cy="457043"/>
      </dsp:txXfrm>
    </dsp:sp>
    <dsp:sp modelId="{3D1CF852-EFCA-425A-B316-5CD5F97A2926}">
      <dsp:nvSpPr>
        <dsp:cNvPr id="0" name=""/>
        <dsp:cNvSpPr/>
      </dsp:nvSpPr>
      <dsp:spPr>
        <a:xfrm>
          <a:off x="2805944" y="2053145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2E82DF-2B73-4E9D-9E49-BD24E7F995B6}">
      <dsp:nvSpPr>
        <dsp:cNvPr id="0" name=""/>
        <dsp:cNvSpPr/>
      </dsp:nvSpPr>
      <dsp:spPr>
        <a:xfrm>
          <a:off x="2992777" y="1922659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Corbel" panose="020B0503020204020204" pitchFamily="34" charset="0"/>
            </a:rPr>
            <a:t>Cohesion and separation</a:t>
          </a:r>
          <a:endParaRPr lang="ko-KR" altLang="en-US" sz="1200" kern="1200" dirty="0">
            <a:latin typeface="Corbel" panose="020B0503020204020204" pitchFamily="34" charset="0"/>
          </a:endParaRPr>
        </a:p>
      </dsp:txBody>
      <dsp:txXfrm>
        <a:off x="2992777" y="1922659"/>
        <a:ext cx="2482197" cy="457043"/>
      </dsp:txXfrm>
    </dsp:sp>
    <dsp:sp modelId="{0654D774-A8F4-49AC-889F-AC5BF4640C0F}">
      <dsp:nvSpPr>
        <dsp:cNvPr id="0" name=""/>
        <dsp:cNvSpPr/>
      </dsp:nvSpPr>
      <dsp:spPr>
        <a:xfrm>
          <a:off x="5608426" y="564082"/>
          <a:ext cx="2669030" cy="31400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43FD1-0FD0-40D9-95A1-21210912C3DD}">
      <dsp:nvSpPr>
        <dsp:cNvPr id="0" name=""/>
        <dsp:cNvSpPr/>
      </dsp:nvSpPr>
      <dsp:spPr>
        <a:xfrm>
          <a:off x="5608426" y="682009"/>
          <a:ext cx="196076" cy="1960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A47DA-0FD1-4CCF-8C94-5CEEB7FFFC29}">
      <dsp:nvSpPr>
        <dsp:cNvPr id="0" name=""/>
        <dsp:cNvSpPr/>
      </dsp:nvSpPr>
      <dsp:spPr>
        <a:xfrm>
          <a:off x="5608426" y="0"/>
          <a:ext cx="2669030" cy="564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>
              <a:latin typeface="Corbel" panose="020B0503020204020204" pitchFamily="34" charset="0"/>
            </a:rPr>
            <a:t>Relative</a:t>
          </a:r>
          <a:endParaRPr lang="ko-KR" altLang="en-US" sz="1800" kern="1200" dirty="0">
            <a:latin typeface="Corbel" panose="020B0503020204020204" pitchFamily="34" charset="0"/>
          </a:endParaRPr>
        </a:p>
      </dsp:txBody>
      <dsp:txXfrm>
        <a:off x="5608426" y="0"/>
        <a:ext cx="2669030" cy="564082"/>
      </dsp:txXfrm>
    </dsp:sp>
    <dsp:sp modelId="{402B9A16-636F-4127-A6B8-715D83C5A806}">
      <dsp:nvSpPr>
        <dsp:cNvPr id="0" name=""/>
        <dsp:cNvSpPr/>
      </dsp:nvSpPr>
      <dsp:spPr>
        <a:xfrm>
          <a:off x="5608426" y="1139057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401AB-8544-4284-8FFB-64C146271FA1}">
      <dsp:nvSpPr>
        <dsp:cNvPr id="0" name=""/>
        <dsp:cNvSpPr/>
      </dsp:nvSpPr>
      <dsp:spPr>
        <a:xfrm>
          <a:off x="5795258" y="1008571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Corbel" panose="020B0503020204020204" pitchFamily="34" charset="0"/>
            </a:rPr>
            <a:t>Dunn family of indices</a:t>
          </a:r>
          <a:endParaRPr lang="ko-KR" altLang="en-US" sz="1200" kern="1200" dirty="0">
            <a:latin typeface="Corbel" panose="020B0503020204020204" pitchFamily="34" charset="0"/>
          </a:endParaRPr>
        </a:p>
      </dsp:txBody>
      <dsp:txXfrm>
        <a:off x="5795258" y="1008571"/>
        <a:ext cx="2482197" cy="457043"/>
      </dsp:txXfrm>
    </dsp:sp>
    <dsp:sp modelId="{6C1E681F-09C6-4E55-BAE1-5E7425445F0E}">
      <dsp:nvSpPr>
        <dsp:cNvPr id="0" name=""/>
        <dsp:cNvSpPr/>
      </dsp:nvSpPr>
      <dsp:spPr>
        <a:xfrm>
          <a:off x="5608426" y="1596101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DE5D7C-FE97-4E7A-8B7B-450948942385}">
      <dsp:nvSpPr>
        <dsp:cNvPr id="0" name=""/>
        <dsp:cNvSpPr/>
      </dsp:nvSpPr>
      <dsp:spPr>
        <a:xfrm>
          <a:off x="5795258" y="1465615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Corbel" panose="020B0503020204020204" pitchFamily="34" charset="0"/>
            </a:rPr>
            <a:t>Davies-</a:t>
          </a:r>
          <a:r>
            <a:rPr lang="en-US" altLang="ko-KR" sz="1200" kern="1200" dirty="0" err="1">
              <a:latin typeface="Corbel" panose="020B0503020204020204" pitchFamily="34" charset="0"/>
            </a:rPr>
            <a:t>Bouldin</a:t>
          </a:r>
          <a:r>
            <a:rPr lang="en-US" altLang="ko-KR" sz="1200" kern="1200" dirty="0">
              <a:latin typeface="Corbel" panose="020B0503020204020204" pitchFamily="34" charset="0"/>
            </a:rPr>
            <a:t> (DB) index</a:t>
          </a:r>
          <a:endParaRPr lang="ko-KR" altLang="en-US" sz="1200" kern="1200" dirty="0">
            <a:latin typeface="Corbel" panose="020B0503020204020204" pitchFamily="34" charset="0"/>
          </a:endParaRPr>
        </a:p>
      </dsp:txBody>
      <dsp:txXfrm>
        <a:off x="5795258" y="1465615"/>
        <a:ext cx="2482197" cy="457043"/>
      </dsp:txXfrm>
    </dsp:sp>
    <dsp:sp modelId="{52DBAC4F-75A9-4901-A752-01553BB37A4A}">
      <dsp:nvSpPr>
        <dsp:cNvPr id="0" name=""/>
        <dsp:cNvSpPr/>
      </dsp:nvSpPr>
      <dsp:spPr>
        <a:xfrm>
          <a:off x="5608426" y="2053145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6F1C23-5120-4924-B779-39AAD545CE91}">
      <dsp:nvSpPr>
        <dsp:cNvPr id="0" name=""/>
        <dsp:cNvSpPr/>
      </dsp:nvSpPr>
      <dsp:spPr>
        <a:xfrm>
          <a:off x="5795258" y="1922659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Corbel" panose="020B0503020204020204" pitchFamily="34" charset="0"/>
            </a:rPr>
            <a:t>Semi-partial R-squared</a:t>
          </a:r>
        </a:p>
      </dsp:txBody>
      <dsp:txXfrm>
        <a:off x="5795258" y="1922659"/>
        <a:ext cx="2482197" cy="457043"/>
      </dsp:txXfrm>
    </dsp:sp>
    <dsp:sp modelId="{0935602A-4776-431F-9AA4-3E1391A4433D}">
      <dsp:nvSpPr>
        <dsp:cNvPr id="0" name=""/>
        <dsp:cNvSpPr/>
      </dsp:nvSpPr>
      <dsp:spPr>
        <a:xfrm>
          <a:off x="5608426" y="2510189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39902E-4EC7-412F-B094-6EE877EB1411}">
      <dsp:nvSpPr>
        <dsp:cNvPr id="0" name=""/>
        <dsp:cNvSpPr/>
      </dsp:nvSpPr>
      <dsp:spPr>
        <a:xfrm>
          <a:off x="5795258" y="2379703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Corbel" panose="020B0503020204020204" pitchFamily="34" charset="0"/>
            </a:rPr>
            <a:t>SD validity index</a:t>
          </a:r>
        </a:p>
      </dsp:txBody>
      <dsp:txXfrm>
        <a:off x="5795258" y="2379703"/>
        <a:ext cx="2482197" cy="457043"/>
      </dsp:txXfrm>
    </dsp:sp>
    <dsp:sp modelId="{46C3720C-B13B-483F-81C8-5C7D549FC08F}">
      <dsp:nvSpPr>
        <dsp:cNvPr id="0" name=""/>
        <dsp:cNvSpPr/>
      </dsp:nvSpPr>
      <dsp:spPr>
        <a:xfrm>
          <a:off x="5608426" y="2967232"/>
          <a:ext cx="196071" cy="1960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76FCA4-38D2-48FD-8B6B-D217613A06DA}">
      <dsp:nvSpPr>
        <dsp:cNvPr id="0" name=""/>
        <dsp:cNvSpPr/>
      </dsp:nvSpPr>
      <dsp:spPr>
        <a:xfrm>
          <a:off x="5795258" y="2836746"/>
          <a:ext cx="2482197" cy="457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l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>
              <a:latin typeface="Corbel" panose="020B0503020204020204" pitchFamily="34" charset="0"/>
            </a:rPr>
            <a:t>Silhouette</a:t>
          </a:r>
        </a:p>
      </dsp:txBody>
      <dsp:txXfrm>
        <a:off x="5795258" y="2836746"/>
        <a:ext cx="2482197" cy="457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5875E-48B4-4B23-84EB-F9D30627C7EB}" type="datetimeFigureOut">
              <a:rPr lang="ko-KR" altLang="en-US" smtClean="0"/>
              <a:t>2019-08-01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12D56F-1776-4312-B3BE-AF2C0BF582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783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6100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860020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  <a:latin typeface="Gill Sans MT" panose="020B0502020104020203" pitchFamily="34" charset="0"/>
                <a:ea typeface="나눔스퀘어" panose="020B0600000101010101" pitchFamily="50" charset="-127"/>
              </a:defRPr>
            </a:lvl2pPr>
            <a:lvl3pPr>
              <a:defRPr>
                <a:solidFill>
                  <a:schemeClr val="tx1"/>
                </a:solidFill>
                <a:latin typeface="Gill Sans MT" panose="020B0502020104020203" pitchFamily="34" charset="0"/>
                <a:ea typeface="나눔스퀘어" panose="020B0600000101010101" pitchFamily="50" charset="-127"/>
              </a:defRPr>
            </a:lvl3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fld id="{2F32A4E4-C5EC-4B10-A0FF-2F3856B21CF2}" type="slidenum">
              <a:rPr lang="ko-KR" altLang="en-US" smtClean="0"/>
              <a:pPr/>
              <a:t>‹#›</a:t>
            </a:fld>
            <a:r>
              <a:rPr lang="en-US" altLang="ko-KR" dirty="0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461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22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669" y="227251"/>
            <a:ext cx="8748765" cy="665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669" y="1109328"/>
            <a:ext cx="8748765" cy="53422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 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9031" y="6533358"/>
            <a:ext cx="2057400" cy="2698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2A4E4-C5EC-4B10-A0FF-2F3856B21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89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ctr" defTabSz="844078" rtl="0" eaLnBrk="1" latinLnBrk="1" hangingPunct="1">
        <a:lnSpc>
          <a:spcPct val="90000"/>
        </a:lnSpc>
        <a:spcBef>
          <a:spcPct val="0"/>
        </a:spcBef>
        <a:buNone/>
        <a:defRPr sz="3200" b="0" kern="1200">
          <a:solidFill>
            <a:srgbClr val="860020"/>
          </a:solidFill>
          <a:latin typeface="Gill Sans MT" panose="020B0502020104020203" pitchFamily="34" charset="0"/>
          <a:ea typeface="나눔스퀘어 Bold" panose="020B0600000101010101" pitchFamily="50" charset="-127"/>
          <a:cs typeface="+mj-cs"/>
        </a:defRPr>
      </a:lvl1pPr>
    </p:titleStyle>
    <p:bodyStyle>
      <a:lvl1pPr marL="211020" indent="-211020" algn="l" defTabSz="844078" rtl="0" eaLnBrk="1" latinLnBrk="1" hangingPunct="1">
        <a:lnSpc>
          <a:spcPct val="130000"/>
        </a:lnSpc>
        <a:spcBef>
          <a:spcPts val="92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ill Sans MT" panose="020B0502020104020203" pitchFamily="34" charset="0"/>
          <a:ea typeface="나눔스퀘어 Bold" panose="020B0600000101010101" pitchFamily="50" charset="-127"/>
          <a:cs typeface="+mn-cs"/>
        </a:defRPr>
      </a:lvl1pPr>
      <a:lvl2pPr marL="633058" indent="-211020" algn="l" defTabSz="844078" rtl="0" eaLnBrk="1" latinLnBrk="1" hangingPunct="1">
        <a:lnSpc>
          <a:spcPct val="130000"/>
        </a:lnSpc>
        <a:spcBef>
          <a:spcPts val="462"/>
        </a:spcBef>
        <a:buFont typeface="Wingdings" panose="05000000000000000000" pitchFamily="2" charset="2"/>
        <a:buChar char="ü"/>
        <a:defRPr sz="1800" kern="1200">
          <a:solidFill>
            <a:schemeClr val="tx1"/>
          </a:solidFill>
          <a:latin typeface="Gill Sans MT" panose="020B0502020104020203" pitchFamily="34" charset="0"/>
          <a:ea typeface="나눔스퀘어 Bold" panose="020B0600000101010101" pitchFamily="50" charset="-127"/>
          <a:cs typeface="+mn-cs"/>
        </a:defRPr>
      </a:lvl2pPr>
      <a:lvl3pPr marL="1055097" indent="-211020" algn="l" defTabSz="844078" rtl="0" eaLnBrk="1" latinLnBrk="1" hangingPunct="1">
        <a:lnSpc>
          <a:spcPct val="130000"/>
        </a:lnSpc>
        <a:spcBef>
          <a:spcPts val="462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Gill Sans MT" panose="020B0502020104020203" pitchFamily="34" charset="0"/>
          <a:ea typeface="나눔스퀘어 Bold" panose="020B0600000101010101" pitchFamily="50" charset="-127"/>
          <a:cs typeface="+mn-cs"/>
        </a:defRPr>
      </a:lvl3pPr>
      <a:lvl4pPr marL="1477136" indent="-211020" algn="l" defTabSz="844078" rtl="0" eaLnBrk="1" latinLnBrk="1" hangingPunct="1">
        <a:lnSpc>
          <a:spcPct val="13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rgbClr val="535352"/>
          </a:solidFill>
          <a:latin typeface="Gill Sans MT" panose="020B0502020104020203" pitchFamily="34" charset="0"/>
          <a:ea typeface="+mn-ea"/>
          <a:cs typeface="+mn-cs"/>
        </a:defRPr>
      </a:lvl4pPr>
      <a:lvl5pPr marL="1899175" indent="-211020" algn="l" defTabSz="844078" rtl="0" eaLnBrk="1" latinLnBrk="1" hangingPunct="1">
        <a:lnSpc>
          <a:spcPct val="13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rgbClr val="535352"/>
          </a:solidFill>
          <a:latin typeface="Gill Sans MT" panose="020B0502020104020203" pitchFamily="34" charset="0"/>
          <a:ea typeface="+mn-ea"/>
          <a:cs typeface="+mn-cs"/>
        </a:defRPr>
      </a:lvl5pPr>
      <a:lvl6pPr marL="2321213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743253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3165291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587330" indent="-211020" algn="l" defTabSz="844078" rtl="0" eaLnBrk="1" latinLnBrk="1" hangingPunct="1">
        <a:lnSpc>
          <a:spcPct val="90000"/>
        </a:lnSpc>
        <a:spcBef>
          <a:spcPts val="462"/>
        </a:spcBef>
        <a:buFont typeface="Arial" panose="020B0604020202020204" pitchFamily="34" charset="0"/>
        <a:buChar char="•"/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39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78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17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5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195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33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72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11" algn="l" defTabSz="844078" rtl="0" eaLnBrk="1" latinLnBrk="1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7.xml"/><Relationship Id="rId7" Type="http://schemas.openxmlformats.org/officeDocument/2006/relationships/image" Target="../media/image1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8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eroleads.com/blog/10-best-practices-customer-segmentation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wmf"/><Relationship Id="rId4" Type="http://schemas.openxmlformats.org/officeDocument/2006/relationships/image" Target="../media/image47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2250.png"/><Relationship Id="rId2" Type="http://schemas.openxmlformats.org/officeDocument/2006/relationships/image" Target="../media/image2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0.png"/><Relationship Id="rId5" Type="http://schemas.openxmlformats.org/officeDocument/2006/relationships/image" Target="../media/image2230.png"/><Relationship Id="rId4" Type="http://schemas.openxmlformats.org/officeDocument/2006/relationships/image" Target="../media/image222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0.png"/><Relationship Id="rId2" Type="http://schemas.openxmlformats.org/officeDocument/2006/relationships/image" Target="../media/image22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0.png"/><Relationship Id="rId7" Type="http://schemas.openxmlformats.org/officeDocument/2006/relationships/image" Target="../media/image2330.PNG"/><Relationship Id="rId2" Type="http://schemas.openxmlformats.org/officeDocument/2006/relationships/image" Target="../media/image2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0.PNG"/><Relationship Id="rId5" Type="http://schemas.openxmlformats.org/officeDocument/2006/relationships/image" Target="../media/image2310.png"/><Relationship Id="rId4" Type="http://schemas.openxmlformats.org/officeDocument/2006/relationships/image" Target="../media/image230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4.xml"/><Relationship Id="rId7" Type="http://schemas.openxmlformats.org/officeDocument/2006/relationships/image" Target="../media/image6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.xml"/><Relationship Id="rId9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5396" y="3743269"/>
            <a:ext cx="9202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Part 2: Unsupervised Learning</a:t>
            </a:r>
            <a:endParaRPr lang="ko-KR" altLang="en-US" sz="40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25396" y="4920338"/>
            <a:ext cx="920205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2400" dirty="0" err="1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강필성</a:t>
            </a:r>
            <a:endParaRPr lang="en-US" altLang="ko-KR" sz="2400" dirty="0" smtClean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고려대학교 산업경영공학부</a:t>
            </a:r>
            <a:endParaRPr lang="en-US" altLang="ko-KR" sz="24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400" dirty="0" smtClean="0">
                <a:latin typeface="Gill Sans MT" panose="020B0502020104020203" pitchFamily="34" charset="0"/>
                <a:ea typeface="나눔스퀘어 Bold" panose="020B0600000101010101" pitchFamily="50" charset="-127"/>
              </a:rPr>
              <a:t>pilsung_kang@korea.ac.kr</a:t>
            </a:r>
            <a:endParaRPr lang="ko-KR" altLang="en-US" sz="2400" dirty="0">
              <a:latin typeface="Gill Sans MT" panose="020B0502020104020203" pitchFamily="34" charset="0"/>
              <a:ea typeface="나눔스퀘어 Bold" panose="020B0600000101010101" pitchFamily="50" charset="-127"/>
            </a:endParaRPr>
          </a:p>
        </p:txBody>
      </p:sp>
      <p:pic>
        <p:nvPicPr>
          <p:cNvPr id="6" name="Picture 4" descr="machine learning in manufacturing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12" y="554105"/>
            <a:ext cx="3901440" cy="27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9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 </a:t>
            </a:r>
            <a:r>
              <a:rPr lang="ko-KR" altLang="en-US" dirty="0"/>
              <a:t>평가를 위해 필요한 세 가지 지표 정의</a:t>
            </a:r>
            <a:endParaRPr lang="en-US" altLang="ko-KR" dirty="0"/>
          </a:p>
          <a:p>
            <a:pPr lvl="1"/>
            <a:r>
              <a:rPr lang="ko-KR" altLang="en-US" dirty="0" err="1"/>
              <a:t>군집화가</a:t>
            </a:r>
            <a:r>
              <a:rPr lang="ko-KR" altLang="en-US" dirty="0"/>
              <a:t> 잘 되어 있다면</a:t>
            </a:r>
            <a:endParaRPr lang="en-US" altLang="ko-KR" dirty="0"/>
          </a:p>
          <a:p>
            <a:pPr lvl="2"/>
            <a:r>
              <a:rPr lang="en-US" altLang="ko-KR" dirty="0"/>
              <a:t>(1)</a:t>
            </a:r>
            <a:r>
              <a:rPr lang="ko-KR" altLang="en-US" dirty="0"/>
              <a:t>번 지표의 값은 크고 </a:t>
            </a:r>
            <a:r>
              <a:rPr lang="en-US" altLang="ko-KR" dirty="0"/>
              <a:t>(2)</a:t>
            </a:r>
            <a:r>
              <a:rPr lang="ko-KR" altLang="en-US" dirty="0"/>
              <a:t>번과 </a:t>
            </a:r>
            <a:r>
              <a:rPr lang="en-US" altLang="ko-KR" dirty="0"/>
              <a:t>(3)</a:t>
            </a:r>
            <a:r>
              <a:rPr lang="ko-KR" altLang="en-US" dirty="0"/>
              <a:t>번 지표의 값은 상대적으로 작게 나타날 것임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65" y="3026345"/>
            <a:ext cx="2764631" cy="27789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66" y="3026344"/>
            <a:ext cx="2764631" cy="27574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266" y="3019422"/>
            <a:ext cx="2793206" cy="27789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865" y="2708920"/>
            <a:ext cx="2764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ill Sans MT" panose="020B0502020104020203" pitchFamily="34" charset="0"/>
              </a:rPr>
              <a:t>(1) Distance between two clusters</a:t>
            </a:r>
            <a:endParaRPr lang="ko-KR" altLang="en-US" sz="1400" dirty="0">
              <a:latin typeface="Gill Sans MT" panose="020B05020201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89921" y="2708920"/>
            <a:ext cx="2764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ill Sans MT" panose="020B0502020104020203" pitchFamily="34" charset="0"/>
              </a:rPr>
              <a:t>(2) Diameter of a cluster</a:t>
            </a:r>
            <a:endParaRPr lang="ko-KR" altLang="en-US" sz="1400" dirty="0">
              <a:latin typeface="Gill Sans MT" panose="020B0502020104020203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1536" y="2708920"/>
            <a:ext cx="2764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Gill Sans MT" panose="020B0502020104020203" pitchFamily="34" charset="0"/>
              </a:rPr>
              <a:t>(3) Scatter within a cluster (SSE)</a:t>
            </a:r>
            <a:endParaRPr lang="ko-KR" altLang="en-US" sz="1400" dirty="0">
              <a:latin typeface="Gill Sans MT" panose="020B05020201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10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545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rbel" panose="020B0503020204020204" pitchFamily="34" charset="0"/>
              </a:rPr>
              <a:t>군집화 평가 지표 </a:t>
            </a:r>
            <a:r>
              <a:rPr lang="en-US" altLang="ko-KR" dirty="0">
                <a:latin typeface="Corbel" panose="020B0503020204020204" pitchFamily="34" charset="0"/>
              </a:rPr>
              <a:t>1: Dunn Index</a:t>
            </a:r>
          </a:p>
          <a:p>
            <a:pPr lvl="1"/>
            <a:r>
              <a:rPr lang="en-US" altLang="ko-KR" dirty="0"/>
              <a:t>Dunn Index</a:t>
            </a:r>
            <a:r>
              <a:rPr lang="ko-KR" altLang="en-US" dirty="0"/>
              <a:t>는 군집 내 거리</a:t>
            </a:r>
            <a:r>
              <a:rPr lang="en-US" altLang="ko-KR" dirty="0"/>
              <a:t>((1)</a:t>
            </a:r>
            <a:r>
              <a:rPr lang="ko-KR" altLang="en-US" dirty="0"/>
              <a:t>번 지표</a:t>
            </a:r>
            <a:r>
              <a:rPr lang="en-US" altLang="ko-KR" dirty="0"/>
              <a:t>)</a:t>
            </a:r>
            <a:r>
              <a:rPr lang="ko-KR" altLang="en-US" dirty="0"/>
              <a:t>중 가장 작은 값을 분자로</a:t>
            </a:r>
            <a:r>
              <a:rPr lang="en-US" altLang="ko-KR" dirty="0"/>
              <a:t>, </a:t>
            </a:r>
            <a:r>
              <a:rPr lang="ko-KR" altLang="en-US" dirty="0"/>
              <a:t>군집의 지름</a:t>
            </a:r>
            <a:r>
              <a:rPr lang="en-US" altLang="ko-KR" dirty="0"/>
              <a:t>((2)</a:t>
            </a:r>
            <a:r>
              <a:rPr lang="ko-KR" altLang="en-US" dirty="0"/>
              <a:t>번 지표</a:t>
            </a:r>
            <a:r>
              <a:rPr lang="en-US" altLang="ko-KR" dirty="0"/>
              <a:t>) </a:t>
            </a:r>
            <a:r>
              <a:rPr lang="ko-KR" altLang="en-US" dirty="0"/>
              <a:t>중 가장 큰 값을 분모로 정의함</a:t>
            </a:r>
            <a:endParaRPr lang="en-US" altLang="ko-KR" dirty="0"/>
          </a:p>
          <a:p>
            <a:pPr lvl="1"/>
            <a:r>
              <a:rPr lang="en-US" altLang="ko-KR" dirty="0"/>
              <a:t>Dunn Index</a:t>
            </a:r>
            <a:r>
              <a:rPr lang="ko-KR" altLang="en-US" dirty="0"/>
              <a:t>는 클수록 우수한 군집화 결과라고 할 수 있음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3178075"/>
            <a:ext cx="2836069" cy="28432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189" y="5378152"/>
            <a:ext cx="2628900" cy="12192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841" y="3178075"/>
            <a:ext cx="2786063" cy="283606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390" y="5378152"/>
            <a:ext cx="2686050" cy="11715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11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793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군집화 평가 지표 </a:t>
            </a:r>
            <a:r>
              <a:rPr lang="en-US" altLang="ko-KR" dirty="0"/>
              <a:t>2: Silhouette</a:t>
            </a:r>
          </a:p>
          <a:p>
            <a:pPr lvl="1"/>
            <a:r>
              <a:rPr lang="en-US" altLang="ko-KR" dirty="0"/>
              <a:t>a(</a:t>
            </a:r>
            <a:r>
              <a:rPr lang="en-US" altLang="ko-KR" dirty="0" err="1"/>
              <a:t>i</a:t>
            </a:r>
            <a:r>
              <a:rPr lang="en-US" altLang="ko-KR" dirty="0"/>
              <a:t>): </a:t>
            </a:r>
            <a:r>
              <a:rPr lang="ko-KR" altLang="en-US" dirty="0"/>
              <a:t>개체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ko-KR" altLang="en-US" dirty="0"/>
              <a:t>로부터 같은 군집 내에 있는 모든 다른 개체들 사이의 평균 거리</a:t>
            </a:r>
            <a:endParaRPr lang="en-US" altLang="ko-KR" dirty="0"/>
          </a:p>
          <a:p>
            <a:pPr lvl="1"/>
            <a:r>
              <a:rPr lang="en-US" altLang="ko-KR" dirty="0"/>
              <a:t>b(</a:t>
            </a:r>
            <a:r>
              <a:rPr lang="en-US" altLang="ko-KR" dirty="0" err="1"/>
              <a:t>i</a:t>
            </a:r>
            <a:r>
              <a:rPr lang="en-US" altLang="ko-KR" dirty="0"/>
              <a:t>): </a:t>
            </a:r>
            <a:r>
              <a:rPr lang="ko-KR" altLang="en-US" dirty="0"/>
              <a:t>개체 </a:t>
            </a:r>
            <a:r>
              <a:rPr lang="en-US" altLang="ko-KR" dirty="0" err="1"/>
              <a:t>i</a:t>
            </a:r>
            <a:r>
              <a:rPr lang="ko-KR" altLang="en-US" dirty="0"/>
              <a:t>로부터 다른 군집 내에 있는 개체들 사이의 평균 거리 중 가장 작은 값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36" y="3844547"/>
            <a:ext cx="4245488" cy="2924159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 bwMode="auto">
          <a:xfrm>
            <a:off x="3275856" y="4075268"/>
            <a:ext cx="1152128" cy="1153932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2843808" y="5402241"/>
            <a:ext cx="1512168" cy="950062"/>
          </a:xfrm>
          <a:prstGeom prst="ellipse">
            <a:avLst/>
          </a:prstGeom>
          <a:solidFill>
            <a:schemeClr val="accent2"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4883811" y="4581128"/>
            <a:ext cx="1512168" cy="1728192"/>
          </a:xfrm>
          <a:prstGeom prst="ellipse">
            <a:avLst/>
          </a:prstGeom>
          <a:solidFill>
            <a:schemeClr val="accent6">
              <a:alpha val="2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381D36-DF9B-4BC3-A5B1-0DD1EA6AEE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0" y="2897055"/>
            <a:ext cx="2435047" cy="59580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685389-03C2-4248-80FB-E73688CDA6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2" y="2668841"/>
            <a:ext cx="4091428" cy="106361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12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375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군집화 평가 지표 </a:t>
            </a:r>
            <a:r>
              <a:rPr lang="en-US" altLang="ko-KR" dirty="0"/>
              <a:t>2: Silhouette </a:t>
            </a:r>
            <a:r>
              <a:rPr lang="ko-KR" altLang="en-US" dirty="0"/>
              <a:t>계산 예시</a:t>
            </a:r>
            <a:endParaRPr lang="en-US" altLang="ko-KR" dirty="0"/>
          </a:p>
        </p:txBody>
      </p:sp>
      <p:sp>
        <p:nvSpPr>
          <p:cNvPr id="23" name="타원 22"/>
          <p:cNvSpPr/>
          <p:nvPr/>
        </p:nvSpPr>
        <p:spPr bwMode="auto">
          <a:xfrm>
            <a:off x="1691680" y="2420888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2490848" y="2636912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1331640" y="3356992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267720" y="3432546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6012160" y="2312876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auto">
          <a:xfrm>
            <a:off x="6912260" y="2446477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6444208" y="2924944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auto">
          <a:xfrm>
            <a:off x="5652120" y="3043440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 bwMode="auto">
          <a:xfrm>
            <a:off x="7092280" y="3248980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6336196" y="3604215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3" name="이등변 삼각형 32"/>
          <p:cNvSpPr/>
          <p:nvPr/>
        </p:nvSpPr>
        <p:spPr bwMode="auto">
          <a:xfrm>
            <a:off x="1418407" y="5289414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4" name="이등변 삼각형 33"/>
          <p:cNvSpPr/>
          <p:nvPr/>
        </p:nvSpPr>
        <p:spPr bwMode="auto">
          <a:xfrm>
            <a:off x="1907704" y="4818050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5" name="이등변 삼각형 34"/>
          <p:cNvSpPr/>
          <p:nvPr/>
        </p:nvSpPr>
        <p:spPr bwMode="auto">
          <a:xfrm>
            <a:off x="1907728" y="5720716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6" name="이등변 삼각형 35"/>
          <p:cNvSpPr/>
          <p:nvPr/>
        </p:nvSpPr>
        <p:spPr bwMode="auto">
          <a:xfrm>
            <a:off x="2267744" y="5289414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7" name="폭발 1 36"/>
          <p:cNvSpPr/>
          <p:nvPr/>
        </p:nvSpPr>
        <p:spPr bwMode="auto">
          <a:xfrm>
            <a:off x="1871676" y="2856482"/>
            <a:ext cx="396044" cy="432048"/>
          </a:xfrm>
          <a:prstGeom prst="irregularSeal1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</a:rPr>
              <a:t>i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1115616" y="2204864"/>
            <a:ext cx="1872208" cy="1800200"/>
          </a:xfrm>
          <a:prstGeom prst="ellipse">
            <a:avLst/>
          </a:prstGeom>
          <a:noFill/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5362932" y="2132856"/>
            <a:ext cx="2305412" cy="1872208"/>
          </a:xfrm>
          <a:prstGeom prst="ellipse">
            <a:avLst/>
          </a:prstGeom>
          <a:noFill/>
          <a:ln w="9525" cap="flat" cmpd="sng" algn="ctr">
            <a:solidFill>
              <a:srgbClr val="C0504D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1187624" y="4725144"/>
            <a:ext cx="1584200" cy="1405715"/>
          </a:xfrm>
          <a:prstGeom prst="ellipse">
            <a:avLst/>
          </a:prstGeom>
          <a:noFill/>
          <a:ln w="9525" cap="flat" cmpd="sng" algn="ctr">
            <a:solidFill>
              <a:srgbClr val="EEECE1">
                <a:lumMod val="5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13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9182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군집화 평가 지표 </a:t>
            </a:r>
            <a:r>
              <a:rPr lang="en-US" altLang="ko-KR" dirty="0"/>
              <a:t>2: Silhouette </a:t>
            </a:r>
            <a:r>
              <a:rPr lang="ko-KR" altLang="en-US" dirty="0"/>
              <a:t>계산 예시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2" name="타원 31"/>
          <p:cNvSpPr/>
          <p:nvPr/>
        </p:nvSpPr>
        <p:spPr bwMode="auto">
          <a:xfrm>
            <a:off x="1691680" y="2420888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2490848" y="2636912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1331640" y="3356992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2267720" y="3432546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auto">
          <a:xfrm>
            <a:off x="6012160" y="2312876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auto">
          <a:xfrm>
            <a:off x="6912260" y="2446477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auto">
          <a:xfrm>
            <a:off x="6444208" y="2924944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5652120" y="3043440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7092280" y="3248980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336196" y="3604215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2" name="이등변 삼각형 41"/>
          <p:cNvSpPr/>
          <p:nvPr/>
        </p:nvSpPr>
        <p:spPr bwMode="auto">
          <a:xfrm>
            <a:off x="1418407" y="5289414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3" name="이등변 삼각형 42"/>
          <p:cNvSpPr/>
          <p:nvPr/>
        </p:nvSpPr>
        <p:spPr bwMode="auto">
          <a:xfrm>
            <a:off x="1907704" y="4818050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4" name="이등변 삼각형 43"/>
          <p:cNvSpPr/>
          <p:nvPr/>
        </p:nvSpPr>
        <p:spPr bwMode="auto">
          <a:xfrm>
            <a:off x="1795964" y="5720716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5" name="이등변 삼각형 44"/>
          <p:cNvSpPr/>
          <p:nvPr/>
        </p:nvSpPr>
        <p:spPr bwMode="auto">
          <a:xfrm>
            <a:off x="2267744" y="5289414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6" name="폭발 1 45"/>
          <p:cNvSpPr/>
          <p:nvPr/>
        </p:nvSpPr>
        <p:spPr bwMode="auto">
          <a:xfrm>
            <a:off x="1871676" y="2856482"/>
            <a:ext cx="396044" cy="432048"/>
          </a:xfrm>
          <a:prstGeom prst="irregularSeal1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</a:rPr>
              <a:t>i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  <p:sp>
        <p:nvSpPr>
          <p:cNvPr id="47" name="타원 46"/>
          <p:cNvSpPr/>
          <p:nvPr/>
        </p:nvSpPr>
        <p:spPr bwMode="auto">
          <a:xfrm>
            <a:off x="1115616" y="2204864"/>
            <a:ext cx="1872208" cy="1800200"/>
          </a:xfrm>
          <a:prstGeom prst="ellipse">
            <a:avLst/>
          </a:prstGeom>
          <a:noFill/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5362932" y="2132856"/>
            <a:ext cx="2305412" cy="1872208"/>
          </a:xfrm>
          <a:prstGeom prst="ellipse">
            <a:avLst/>
          </a:prstGeom>
          <a:noFill/>
          <a:ln w="9525" cap="flat" cmpd="sng" algn="ctr">
            <a:solidFill>
              <a:srgbClr val="C0504D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1187624" y="4725144"/>
            <a:ext cx="1584200" cy="1405715"/>
          </a:xfrm>
          <a:prstGeom prst="ellipse">
            <a:avLst/>
          </a:prstGeom>
          <a:noFill/>
          <a:ln w="9525" cap="flat" cmpd="sng" algn="ctr">
            <a:solidFill>
              <a:srgbClr val="EEECE1">
                <a:lumMod val="5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cxnSp>
        <p:nvCxnSpPr>
          <p:cNvPr id="50" name="직선 연결선 49"/>
          <p:cNvCxnSpPr>
            <a:stCxn id="32" idx="5"/>
          </p:cNvCxnSpPr>
          <p:nvPr/>
        </p:nvCxnSpPr>
        <p:spPr bwMode="auto">
          <a:xfrm>
            <a:off x="1876068" y="2605276"/>
            <a:ext cx="103644" cy="319668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1" name="직선 연결선 50"/>
          <p:cNvCxnSpPr>
            <a:stCxn id="33" idx="3"/>
          </p:cNvCxnSpPr>
          <p:nvPr/>
        </p:nvCxnSpPr>
        <p:spPr bwMode="auto">
          <a:xfrm flipH="1">
            <a:off x="2267720" y="2821300"/>
            <a:ext cx="254764" cy="175652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2" name="직선 연결선 51"/>
          <p:cNvCxnSpPr>
            <a:stCxn id="34" idx="7"/>
          </p:cNvCxnSpPr>
          <p:nvPr/>
        </p:nvCxnSpPr>
        <p:spPr bwMode="auto">
          <a:xfrm flipV="1">
            <a:off x="1516028" y="3140968"/>
            <a:ext cx="391676" cy="247660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3" name="직선 연결선 52"/>
          <p:cNvCxnSpPr>
            <a:endCxn id="35" idx="1"/>
          </p:cNvCxnSpPr>
          <p:nvPr/>
        </p:nvCxnSpPr>
        <p:spPr bwMode="auto">
          <a:xfrm>
            <a:off x="2123704" y="3140968"/>
            <a:ext cx="175652" cy="323214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4" name="그림 5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433" y="4516099"/>
            <a:ext cx="4737525" cy="51504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858630" y="2551908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0.94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62400" y="2924944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0.86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858630" y="3273951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1.02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88744" y="3026869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1.29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14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260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군집화 평가 지표 </a:t>
            </a:r>
            <a:r>
              <a:rPr lang="en-US" altLang="ko-KR" dirty="0"/>
              <a:t>2: Silhouette </a:t>
            </a:r>
            <a:r>
              <a:rPr lang="ko-KR" altLang="en-US" dirty="0"/>
              <a:t>계산 예시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6" name="타원 35"/>
          <p:cNvSpPr/>
          <p:nvPr/>
        </p:nvSpPr>
        <p:spPr bwMode="auto">
          <a:xfrm>
            <a:off x="1691680" y="2420888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2490848" y="2636912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1331640" y="3356992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2267720" y="3432546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6012160" y="2312876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912260" y="2446477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6444208" y="2924944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5652120" y="3043440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7092280" y="3248980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 bwMode="auto">
          <a:xfrm>
            <a:off x="6336196" y="3604215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6" name="이등변 삼각형 45"/>
          <p:cNvSpPr/>
          <p:nvPr/>
        </p:nvSpPr>
        <p:spPr bwMode="auto">
          <a:xfrm>
            <a:off x="1418407" y="5289414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7" name="이등변 삼각형 46"/>
          <p:cNvSpPr/>
          <p:nvPr/>
        </p:nvSpPr>
        <p:spPr bwMode="auto">
          <a:xfrm>
            <a:off x="1907704" y="4818050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8" name="이등변 삼각형 47"/>
          <p:cNvSpPr/>
          <p:nvPr/>
        </p:nvSpPr>
        <p:spPr bwMode="auto">
          <a:xfrm>
            <a:off x="1799704" y="5729727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9" name="이등변 삼각형 48"/>
          <p:cNvSpPr/>
          <p:nvPr/>
        </p:nvSpPr>
        <p:spPr bwMode="auto">
          <a:xfrm>
            <a:off x="2267744" y="5289414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50" name="폭발 1 49"/>
          <p:cNvSpPr/>
          <p:nvPr/>
        </p:nvSpPr>
        <p:spPr bwMode="auto">
          <a:xfrm>
            <a:off x="1871676" y="2856482"/>
            <a:ext cx="396044" cy="432048"/>
          </a:xfrm>
          <a:prstGeom prst="irregularSeal1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</a:rPr>
              <a:t>i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1115616" y="2204864"/>
            <a:ext cx="1872208" cy="1800200"/>
          </a:xfrm>
          <a:prstGeom prst="ellipse">
            <a:avLst/>
          </a:prstGeom>
          <a:noFill/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5362932" y="2132856"/>
            <a:ext cx="2305412" cy="1872208"/>
          </a:xfrm>
          <a:prstGeom prst="ellipse">
            <a:avLst/>
          </a:prstGeom>
          <a:noFill/>
          <a:ln w="9525" cap="flat" cmpd="sng" algn="ctr">
            <a:solidFill>
              <a:srgbClr val="C0504D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1187624" y="4725144"/>
            <a:ext cx="1584200" cy="1405715"/>
          </a:xfrm>
          <a:prstGeom prst="ellipse">
            <a:avLst/>
          </a:prstGeom>
          <a:noFill/>
          <a:ln w="9525" cap="flat" cmpd="sng" algn="ctr">
            <a:solidFill>
              <a:srgbClr val="EEECE1">
                <a:lumMod val="5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cxnSp>
        <p:nvCxnSpPr>
          <p:cNvPr id="54" name="직선 연결선 53"/>
          <p:cNvCxnSpPr>
            <a:stCxn id="42" idx="1"/>
            <a:endCxn id="50" idx="3"/>
          </p:cNvCxnSpPr>
          <p:nvPr/>
        </p:nvCxnSpPr>
        <p:spPr bwMode="auto">
          <a:xfrm flipH="1">
            <a:off x="2267720" y="3032956"/>
            <a:ext cx="4176488" cy="89356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5" name="직선 연결선 54"/>
          <p:cNvCxnSpPr>
            <a:stCxn id="50" idx="3"/>
            <a:endCxn id="43" idx="1"/>
          </p:cNvCxnSpPr>
          <p:nvPr/>
        </p:nvCxnSpPr>
        <p:spPr bwMode="auto">
          <a:xfrm>
            <a:off x="2267720" y="3122312"/>
            <a:ext cx="3384400" cy="29140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pic>
        <p:nvPicPr>
          <p:cNvPr id="56" name="그림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16" y="4235717"/>
            <a:ext cx="6246100" cy="52114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886170" y="3294046"/>
            <a:ext cx="774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13.42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33376" y="2760348"/>
            <a:ext cx="610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11.60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572000" y="2378224"/>
            <a:ext cx="577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10.58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60" name="직선 연결선 59"/>
          <p:cNvCxnSpPr>
            <a:stCxn id="50" idx="3"/>
            <a:endCxn id="40" idx="1"/>
          </p:cNvCxnSpPr>
          <p:nvPr/>
        </p:nvCxnSpPr>
        <p:spPr bwMode="auto">
          <a:xfrm flipV="1">
            <a:off x="2267720" y="2420888"/>
            <a:ext cx="3744440" cy="701424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직선 연결선 60"/>
          <p:cNvCxnSpPr>
            <a:stCxn id="50" idx="3"/>
            <a:endCxn id="41" idx="1"/>
          </p:cNvCxnSpPr>
          <p:nvPr/>
        </p:nvCxnSpPr>
        <p:spPr bwMode="auto">
          <a:xfrm flipV="1">
            <a:off x="2267720" y="2554489"/>
            <a:ext cx="4644540" cy="567823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62" name="TextBox 61"/>
          <p:cNvSpPr txBox="1"/>
          <p:nvPr/>
        </p:nvSpPr>
        <p:spPr>
          <a:xfrm>
            <a:off x="5436096" y="2458940"/>
            <a:ext cx="6133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13.00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63" name="직선 연결선 62"/>
          <p:cNvCxnSpPr>
            <a:stCxn id="50" idx="3"/>
            <a:endCxn id="45" idx="1"/>
          </p:cNvCxnSpPr>
          <p:nvPr/>
        </p:nvCxnSpPr>
        <p:spPr bwMode="auto">
          <a:xfrm>
            <a:off x="2267720" y="3122312"/>
            <a:ext cx="4068476" cy="589915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직선 연결선 63"/>
          <p:cNvCxnSpPr>
            <a:stCxn id="50" idx="3"/>
            <a:endCxn id="44" idx="1"/>
          </p:cNvCxnSpPr>
          <p:nvPr/>
        </p:nvCxnSpPr>
        <p:spPr bwMode="auto">
          <a:xfrm>
            <a:off x="2267720" y="3122312"/>
            <a:ext cx="4824560" cy="234680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C0504D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4947505" y="3058831"/>
            <a:ext cx="6108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9.40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52689" y="3605603"/>
            <a:ext cx="774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11.42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15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75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군집화 평가 지표 </a:t>
            </a:r>
            <a:r>
              <a:rPr lang="en-US" altLang="ko-KR" dirty="0"/>
              <a:t>2: Silhouette </a:t>
            </a:r>
            <a:r>
              <a:rPr lang="ko-KR" altLang="en-US" dirty="0"/>
              <a:t>계산 예시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5" name="타원 34"/>
          <p:cNvSpPr/>
          <p:nvPr/>
        </p:nvSpPr>
        <p:spPr bwMode="auto">
          <a:xfrm>
            <a:off x="1691680" y="2420888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2490848" y="2636912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1331640" y="3356992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2267720" y="3432546"/>
            <a:ext cx="216024" cy="216024"/>
          </a:xfrm>
          <a:prstGeom prst="ellipse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auto">
          <a:xfrm>
            <a:off x="6012160" y="2312876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auto">
          <a:xfrm>
            <a:off x="6912260" y="2446477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 bwMode="auto">
          <a:xfrm>
            <a:off x="6444208" y="2924944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 bwMode="auto">
          <a:xfrm>
            <a:off x="5652120" y="3043440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7092280" y="3248980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6336196" y="3604215"/>
            <a:ext cx="216024" cy="216024"/>
          </a:xfrm>
          <a:prstGeom prst="rect">
            <a:avLst/>
          </a:prstGeom>
          <a:solidFill>
            <a:srgbClr val="C0504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5" name="이등변 삼각형 44"/>
          <p:cNvSpPr/>
          <p:nvPr/>
        </p:nvSpPr>
        <p:spPr bwMode="auto">
          <a:xfrm>
            <a:off x="1418407" y="5289414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6" name="이등변 삼각형 45"/>
          <p:cNvSpPr/>
          <p:nvPr/>
        </p:nvSpPr>
        <p:spPr bwMode="auto">
          <a:xfrm>
            <a:off x="1907704" y="4818050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7" name="이등변 삼각형 46"/>
          <p:cNvSpPr/>
          <p:nvPr/>
        </p:nvSpPr>
        <p:spPr bwMode="auto">
          <a:xfrm>
            <a:off x="1799704" y="5729727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8" name="이등변 삼각형 47"/>
          <p:cNvSpPr/>
          <p:nvPr/>
        </p:nvSpPr>
        <p:spPr bwMode="auto">
          <a:xfrm>
            <a:off x="2267744" y="5289414"/>
            <a:ext cx="216000" cy="216024"/>
          </a:xfrm>
          <a:prstGeom prst="triangle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49" name="폭발 1 48"/>
          <p:cNvSpPr/>
          <p:nvPr/>
        </p:nvSpPr>
        <p:spPr bwMode="auto">
          <a:xfrm>
            <a:off x="1871676" y="2856482"/>
            <a:ext cx="396044" cy="432048"/>
          </a:xfrm>
          <a:prstGeom prst="irregularSeal1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 pitchFamily="34" charset="0"/>
              </a:rPr>
              <a:t>i</a:t>
            </a:r>
            <a:endParaRPr kumimoji="0" lang="ko-KR" altLang="en-US" sz="12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1115616" y="2204864"/>
            <a:ext cx="1872208" cy="1800200"/>
          </a:xfrm>
          <a:prstGeom prst="ellipse">
            <a:avLst/>
          </a:prstGeom>
          <a:noFill/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5362932" y="2132856"/>
            <a:ext cx="2305412" cy="1872208"/>
          </a:xfrm>
          <a:prstGeom prst="ellipse">
            <a:avLst/>
          </a:prstGeom>
          <a:noFill/>
          <a:ln w="9525" cap="flat" cmpd="sng" algn="ctr">
            <a:solidFill>
              <a:srgbClr val="C0504D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1187624" y="4725144"/>
            <a:ext cx="1584200" cy="1405715"/>
          </a:xfrm>
          <a:prstGeom prst="ellipse">
            <a:avLst/>
          </a:prstGeom>
          <a:noFill/>
          <a:ln w="9525" cap="flat" cmpd="sng" algn="ctr">
            <a:solidFill>
              <a:srgbClr val="EEECE1">
                <a:lumMod val="50000"/>
              </a:srgb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cxnSp>
        <p:nvCxnSpPr>
          <p:cNvPr id="53" name="직선 연결선 52"/>
          <p:cNvCxnSpPr>
            <a:stCxn id="46" idx="0"/>
            <a:endCxn id="49" idx="2"/>
          </p:cNvCxnSpPr>
          <p:nvPr/>
        </p:nvCxnSpPr>
        <p:spPr bwMode="auto">
          <a:xfrm flipV="1">
            <a:off x="2015704" y="3288530"/>
            <a:ext cx="11548" cy="1529520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EEECE1">
                <a:lumMod val="50000"/>
              </a:srgbClr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54" name="직선 연결선 53"/>
          <p:cNvCxnSpPr>
            <a:stCxn id="49" idx="2"/>
            <a:endCxn id="48" idx="0"/>
          </p:cNvCxnSpPr>
          <p:nvPr/>
        </p:nvCxnSpPr>
        <p:spPr bwMode="auto">
          <a:xfrm>
            <a:off x="2027252" y="3288530"/>
            <a:ext cx="348492" cy="2000884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EEECE1">
                <a:lumMod val="50000"/>
              </a:srgbClr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pic>
        <p:nvPicPr>
          <p:cNvPr id="55" name="그림 5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23" y="6236830"/>
            <a:ext cx="3963431" cy="51504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862891" y="5327622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6.79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45072" y="4416918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4.25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259608" y="4518182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5.73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59" name="직선 연결선 58"/>
          <p:cNvCxnSpPr>
            <a:stCxn id="49" idx="2"/>
            <a:endCxn id="47" idx="0"/>
          </p:cNvCxnSpPr>
          <p:nvPr/>
        </p:nvCxnSpPr>
        <p:spPr bwMode="auto">
          <a:xfrm flipH="1">
            <a:off x="1907704" y="3288530"/>
            <a:ext cx="119548" cy="2441197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EEECE1">
                <a:lumMod val="50000"/>
              </a:srgbClr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직선 연결선 59"/>
          <p:cNvCxnSpPr>
            <a:stCxn id="49" idx="2"/>
            <a:endCxn id="45" idx="0"/>
          </p:cNvCxnSpPr>
          <p:nvPr/>
        </p:nvCxnSpPr>
        <p:spPr bwMode="auto">
          <a:xfrm flipH="1">
            <a:off x="1526407" y="3288530"/>
            <a:ext cx="500845" cy="2000884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EEECE1">
                <a:lumMod val="50000"/>
              </a:srgbClr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2429768" y="4571001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5.64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pic>
        <p:nvPicPr>
          <p:cNvPr id="62" name="그림 6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932" y="4332016"/>
            <a:ext cx="3253336" cy="251428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23" y="4865246"/>
            <a:ext cx="2438098" cy="577522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13" y="5655477"/>
            <a:ext cx="1539050" cy="52418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16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12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Hard Clustering vs. Soft Clustering</a:t>
            </a:r>
          </a:p>
          <a:p>
            <a:pPr lvl="1"/>
            <a:r>
              <a:rPr lang="en-US" altLang="ko-KR" dirty="0">
                <a:solidFill>
                  <a:srgbClr val="0000FF"/>
                </a:solidFill>
              </a:rPr>
              <a:t>Hard Clustering (Crisp Clustering)</a:t>
            </a:r>
          </a:p>
          <a:p>
            <a:pPr lvl="2"/>
            <a:r>
              <a:rPr lang="ko-KR" altLang="en-US" dirty="0"/>
              <a:t>서로 겹치지 </a:t>
            </a:r>
            <a:r>
              <a:rPr lang="ko-KR" altLang="en-US" dirty="0" smtClean="0"/>
              <a:t>않는</a:t>
            </a:r>
            <a:r>
              <a:rPr lang="en-US" altLang="ko-KR" baseline="30000" dirty="0" smtClean="0"/>
              <a:t>non-overlapping</a:t>
            </a:r>
            <a:r>
              <a:rPr lang="en-US" altLang="ko-KR" dirty="0" smtClean="0"/>
              <a:t> </a:t>
            </a:r>
            <a:r>
              <a:rPr lang="ko-KR" altLang="en-US" dirty="0"/>
              <a:t>군집 생성</a:t>
            </a:r>
            <a:endParaRPr lang="en-US" altLang="ko-KR" dirty="0"/>
          </a:p>
          <a:p>
            <a:pPr lvl="2"/>
            <a:r>
              <a:rPr lang="ko-KR" altLang="en-US" dirty="0"/>
              <a:t>각 개체는 오직 하나의 군집으로만 할당됨</a:t>
            </a:r>
            <a:endParaRPr lang="en-US" altLang="ko-KR" dirty="0"/>
          </a:p>
          <a:p>
            <a:pPr marL="720725" lvl="2" indent="0">
              <a:buNone/>
            </a:pPr>
            <a:endParaRPr lang="en-US" altLang="ko-KR" dirty="0"/>
          </a:p>
          <a:p>
            <a:pPr marL="720725" lvl="2" indent="0">
              <a:buNone/>
            </a:pPr>
            <a:endParaRPr lang="en-US" altLang="ko-KR" dirty="0"/>
          </a:p>
          <a:p>
            <a:pPr marL="720725" lvl="2" indent="0">
              <a:buNone/>
            </a:pPr>
            <a:endParaRPr lang="en-US" altLang="ko-KR" dirty="0" smtClean="0"/>
          </a:p>
          <a:p>
            <a:pPr marL="720725" lvl="2" indent="0">
              <a:buNone/>
            </a:pPr>
            <a:endParaRPr lang="en-US" altLang="ko-KR" dirty="0"/>
          </a:p>
          <a:p>
            <a:pPr marL="720725" lvl="2" indent="0">
              <a:buNone/>
            </a:pPr>
            <a:endParaRPr lang="en-US" altLang="ko-KR" dirty="0"/>
          </a:p>
          <a:p>
            <a:pPr marL="720725" lvl="2" indent="0">
              <a:buNone/>
            </a:pP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Soft Clustering (Fuzzy Clustering)</a:t>
            </a:r>
          </a:p>
          <a:p>
            <a:pPr lvl="2"/>
            <a:r>
              <a:rPr lang="ko-KR" altLang="en-US" dirty="0"/>
              <a:t>겹치는 군집을 생성하는 것도 가능함</a:t>
            </a:r>
            <a:endParaRPr lang="en-US" altLang="ko-KR" dirty="0"/>
          </a:p>
          <a:p>
            <a:pPr lvl="2"/>
            <a:r>
              <a:rPr lang="ko-KR" altLang="en-US" dirty="0"/>
              <a:t>한 개체는 여러 개의 군집에 확률적인 할당이 될 수 있음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291" y="2903860"/>
            <a:ext cx="5959519" cy="208823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17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367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다음_Regular" panose="02000603060000000000" pitchFamily="2" charset="-127"/>
              </a:rPr>
              <a:t>군집화 알고리즘의 종류</a:t>
            </a:r>
            <a:endParaRPr lang="en-US" altLang="ko-KR" dirty="0">
              <a:latin typeface="다음_Regular" panose="02000603060000000000" pitchFamily="2" charset="-127"/>
            </a:endParaRP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다음_Regular" panose="02000603060000000000" pitchFamily="2" charset="-127"/>
              </a:rPr>
              <a:t>분리형 군집화</a:t>
            </a:r>
            <a:endParaRPr lang="en-US" altLang="ko-KR" dirty="0">
              <a:solidFill>
                <a:srgbClr val="0000FF"/>
              </a:solidFill>
              <a:latin typeface="다음_Regular" panose="02000603060000000000" pitchFamily="2" charset="-127"/>
            </a:endParaRPr>
          </a:p>
          <a:p>
            <a:pPr lvl="2"/>
            <a:r>
              <a:rPr lang="ko-KR" altLang="en-US" dirty="0">
                <a:latin typeface="다음_Regular" panose="02000603060000000000" pitchFamily="2" charset="-127"/>
              </a:rPr>
              <a:t>전체 데이터의 영역을 특정 기준에 의해 동시에 구분</a:t>
            </a:r>
            <a:endParaRPr lang="en-US" altLang="ko-KR" dirty="0">
              <a:latin typeface="다음_Regular" panose="02000603060000000000" pitchFamily="2" charset="-127"/>
            </a:endParaRPr>
          </a:p>
          <a:p>
            <a:pPr lvl="2"/>
            <a:r>
              <a:rPr lang="ko-KR" altLang="en-US" dirty="0">
                <a:latin typeface="다음_Regular" panose="02000603060000000000" pitchFamily="2" charset="-127"/>
              </a:rPr>
              <a:t>각 개체들은 사전에 정의된 군집 수 중 하나에 속하는 결과를 </a:t>
            </a:r>
            <a:r>
              <a:rPr lang="ko-KR" altLang="en-US" dirty="0" smtClean="0">
                <a:latin typeface="다음_Regular" panose="02000603060000000000" pitchFamily="2" charset="-127"/>
              </a:rPr>
              <a:t>도출함</a:t>
            </a:r>
            <a:endParaRPr lang="en-US" altLang="ko-KR" dirty="0" smtClean="0">
              <a:latin typeface="다음_Regular" panose="02000603060000000000" pitchFamily="2" charset="-127"/>
            </a:endParaRPr>
          </a:p>
          <a:p>
            <a:pPr lvl="1" latinLnBrk="0"/>
            <a:r>
              <a:rPr lang="ko-KR" altLang="en-US" kern="0" dirty="0">
                <a:solidFill>
                  <a:srgbClr val="0000FF"/>
                </a:solidFill>
              </a:rPr>
              <a:t>계층적 군집화</a:t>
            </a:r>
            <a:endParaRPr lang="en-US" altLang="ko-KR" kern="0" dirty="0">
              <a:solidFill>
                <a:srgbClr val="0000FF"/>
              </a:solidFill>
            </a:endParaRPr>
          </a:p>
          <a:p>
            <a:pPr lvl="2" latinLnBrk="0"/>
            <a:r>
              <a:rPr lang="ko-KR" altLang="en-US" kern="0" dirty="0"/>
              <a:t>개체들을 가까운 집단부터 차근차근 묶어가는 방식</a:t>
            </a:r>
            <a:endParaRPr lang="en-US" altLang="ko-KR" kern="0" dirty="0"/>
          </a:p>
          <a:p>
            <a:pPr lvl="2" latinLnBrk="0"/>
            <a:r>
              <a:rPr lang="ko-KR" altLang="en-US" kern="0" dirty="0"/>
              <a:t>군집화 결과 뿐만 아니라 유사한 개체들이 결합되는 </a:t>
            </a:r>
            <a:r>
              <a:rPr lang="ko-KR" altLang="en-US" kern="0" dirty="0" smtClean="0"/>
              <a:t>절차</a:t>
            </a:r>
            <a:r>
              <a:rPr lang="en-US" altLang="ko-KR" kern="0" baseline="30000" dirty="0" err="1" smtClean="0"/>
              <a:t>dendrogram</a:t>
            </a:r>
            <a:r>
              <a:rPr lang="ko-KR" altLang="en-US" kern="0" dirty="0" smtClean="0"/>
              <a:t>도 </a:t>
            </a:r>
            <a:r>
              <a:rPr lang="ko-KR" altLang="en-US" kern="0" dirty="0"/>
              <a:t>생성</a:t>
            </a:r>
            <a:endParaRPr lang="en-US" altLang="ko-KR" kern="0" dirty="0"/>
          </a:p>
          <a:p>
            <a:pPr lvl="2"/>
            <a:endParaRPr lang="en-US" altLang="ko-KR" dirty="0">
              <a:latin typeface="다음_Regular" panose="02000603060000000000" pitchFamily="2" charset="-127"/>
            </a:endParaRPr>
          </a:p>
          <a:p>
            <a:endParaRPr lang="ko-KR" altLang="en-US" dirty="0"/>
          </a:p>
        </p:txBody>
      </p:sp>
      <p:pic>
        <p:nvPicPr>
          <p:cNvPr id="5" name="Picture 2" descr="HierarPartClustering">
            <a:extLst>
              <a:ext uri="{FF2B5EF4-FFF2-40B4-BE49-F238E27FC236}">
                <a16:creationId xmlns:a16="http://schemas.microsoft.com/office/drawing/2014/main" id="{7514054E-04F6-4205-85EB-F8C055D01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9"/>
          <a:stretch/>
        </p:blipFill>
        <p:spPr bwMode="auto">
          <a:xfrm>
            <a:off x="566566" y="3901336"/>
            <a:ext cx="3587552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ierarPartClustering">
            <a:extLst>
              <a:ext uri="{FF2B5EF4-FFF2-40B4-BE49-F238E27FC236}">
                <a16:creationId xmlns:a16="http://schemas.microsoft.com/office/drawing/2014/main" id="{3EC4BC7B-2CF2-41D3-80E8-5184A4EDF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71"/>
          <a:stretch/>
        </p:blipFill>
        <p:spPr bwMode="auto">
          <a:xfrm>
            <a:off x="4823687" y="3914047"/>
            <a:ext cx="3888432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18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862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군집화 알고리즘의 종류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자기조직화 지도</a:t>
            </a:r>
            <a:r>
              <a:rPr lang="en-US" altLang="ko-KR" dirty="0">
                <a:solidFill>
                  <a:srgbClr val="0000FF"/>
                </a:solidFill>
              </a:rPr>
              <a:t>: Self-Organizing Map (SOM)</a:t>
            </a:r>
          </a:p>
          <a:p>
            <a:pPr lvl="2"/>
            <a:r>
              <a:rPr lang="en-US" altLang="ko-KR" dirty="0"/>
              <a:t>2</a:t>
            </a:r>
            <a:r>
              <a:rPr lang="ko-KR" altLang="en-US" dirty="0"/>
              <a:t>차원의 격자에 각 개체들이 대응하도록 인공신경망과 유사한 학습을 통해 군집 도출</a:t>
            </a:r>
            <a:endParaRPr lang="en-US" altLang="ko-KR" dirty="0"/>
          </a:p>
          <a:p>
            <a:pPr lvl="1" latinLnBrk="0"/>
            <a:r>
              <a:rPr lang="ko-KR" altLang="en-US" kern="0" dirty="0">
                <a:solidFill>
                  <a:srgbClr val="0000FF"/>
                </a:solidFill>
              </a:rPr>
              <a:t>밀도 기반 군집화</a:t>
            </a:r>
            <a:endParaRPr lang="en-US" altLang="ko-KR" kern="0" dirty="0">
              <a:solidFill>
                <a:srgbClr val="0000FF"/>
              </a:solidFill>
            </a:endParaRPr>
          </a:p>
          <a:p>
            <a:pPr lvl="2" latinLnBrk="0"/>
            <a:r>
              <a:rPr lang="ko-KR" altLang="en-US" dirty="0"/>
              <a:t>데이터의 분포를 기반으로 높은 밀도를 갖는 세부 영역들로 전체 영역을 구분</a:t>
            </a:r>
            <a:endParaRPr lang="en-US" altLang="ko-KR" kern="0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84" y="3575057"/>
            <a:ext cx="4000500" cy="28765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637" y="3499279"/>
            <a:ext cx="3024911" cy="297348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19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875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860020"/>
                </a:solidFill>
                <a:latin typeface="Gill Sans MT" panose="020B0502020104020203" pitchFamily="34" charset="0"/>
                <a:ea typeface="나눔스퀘어 Bold" panose="020B0600000101010101" pitchFamily="50" charset="-127"/>
                <a:cs typeface="Open Sans" panose="020B0606030504020204" pitchFamily="34" charset="0"/>
              </a:rPr>
              <a:t>Clustering: K-Means Clustering</a:t>
            </a:r>
            <a:endParaRPr lang="en-US" altLang="ko-KR" sz="2800" dirty="0">
              <a:solidFill>
                <a:srgbClr val="860020"/>
              </a:solidFill>
              <a:latin typeface="Gill Sans MT" panose="020B0502020104020203" pitchFamily="34" charset="0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Clustering: Hierarchical Clustering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2" y="3397450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Anomaly Detection: Local Outlier Factor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Anomaly Detection: </a:t>
            </a:r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Isolation Forest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594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K-</a:t>
            </a:r>
            <a:r>
              <a:rPr lang="ko-KR" altLang="en-US" dirty="0" smtClean="0"/>
              <a:t>평균 군집화 </a:t>
            </a:r>
            <a:r>
              <a:rPr lang="en-US" altLang="ko-KR" dirty="0" smtClean="0"/>
              <a:t>(K-Means 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군집화</a:t>
            </a:r>
            <a:endParaRPr lang="en-US" altLang="ko-KR" dirty="0"/>
          </a:p>
          <a:p>
            <a:pPr lvl="1"/>
            <a:r>
              <a:rPr lang="ko-KR" altLang="en-US" dirty="0"/>
              <a:t>대표적인 분리형 군집화 알고리즘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각 군집은 하나의 </a:t>
            </a:r>
            <a:r>
              <a:rPr lang="ko-KR" altLang="en-US" dirty="0" smtClean="0"/>
              <a:t>중심</a:t>
            </a:r>
            <a:r>
              <a:rPr lang="en-US" altLang="ko-KR" baseline="30000" dirty="0" smtClean="0">
                <a:solidFill>
                  <a:schemeClr val="accent6"/>
                </a:solidFill>
              </a:rPr>
              <a:t>centroid</a:t>
            </a:r>
            <a:r>
              <a:rPr lang="ko-KR" altLang="en-US" dirty="0" smtClean="0"/>
              <a:t>을 </a:t>
            </a:r>
            <a:r>
              <a:rPr lang="ko-KR" altLang="en-US" dirty="0"/>
              <a:t>가짐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각 개체는 가장 가까운 중심에 할당되며</a:t>
            </a:r>
            <a:r>
              <a:rPr lang="en-US" altLang="ko-KR" dirty="0"/>
              <a:t>, </a:t>
            </a:r>
            <a:r>
              <a:rPr lang="ko-KR" altLang="en-US" dirty="0"/>
              <a:t>같은 중심에 할당된 개체들이 모여 하나의 군집을 생성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>
                <a:solidFill>
                  <a:srgbClr val="0000FF"/>
                </a:solidFill>
              </a:rPr>
              <a:t>사전에 군집의 수 </a:t>
            </a:r>
            <a:r>
              <a:rPr lang="en-US" altLang="ko-KR" dirty="0">
                <a:solidFill>
                  <a:srgbClr val="0000FF"/>
                </a:solidFill>
              </a:rPr>
              <a:t>K</a:t>
            </a:r>
            <a:r>
              <a:rPr lang="ko-KR" altLang="en-US" dirty="0">
                <a:solidFill>
                  <a:srgbClr val="0000FF"/>
                </a:solidFill>
              </a:rPr>
              <a:t>가 </a:t>
            </a:r>
            <a:r>
              <a:rPr lang="ko-KR" altLang="en-US" dirty="0" err="1">
                <a:solidFill>
                  <a:srgbClr val="0000FF"/>
                </a:solidFill>
              </a:rPr>
              <a:t>정해저야</a:t>
            </a:r>
            <a:r>
              <a:rPr lang="ko-KR" altLang="en-US" dirty="0">
                <a:solidFill>
                  <a:srgbClr val="0000FF"/>
                </a:solidFill>
              </a:rPr>
              <a:t> 알고리즘을 실행할 수 있음</a:t>
            </a:r>
            <a:endParaRPr lang="en-US" altLang="ko-KR" dirty="0">
              <a:solidFill>
                <a:srgbClr val="0000FF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005064"/>
            <a:ext cx="5615772" cy="4286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34" y="4565159"/>
            <a:ext cx="3801006" cy="102408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20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257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군집화 </a:t>
            </a:r>
            <a:r>
              <a:rPr lang="en-US" altLang="ko-KR" dirty="0"/>
              <a:t>(K-Means 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</a:t>
            </a:r>
            <a:r>
              <a:rPr lang="ko-KR" altLang="en-US" dirty="0" smtClean="0"/>
              <a:t>군집화</a:t>
            </a:r>
            <a:r>
              <a:rPr lang="en-US" altLang="ko-KR" baseline="30000" dirty="0" smtClean="0"/>
              <a:t>K-Means Clustering</a:t>
            </a:r>
            <a:r>
              <a:rPr lang="en-US" altLang="ko-KR" dirty="0" smtClean="0"/>
              <a:t> </a:t>
            </a:r>
            <a:r>
              <a:rPr lang="ko-KR" altLang="en-US" dirty="0"/>
              <a:t>수행 절차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K</a:t>
            </a:r>
            <a:r>
              <a:rPr lang="ko-KR" altLang="en-US" dirty="0"/>
              <a:t>개의 초기 군집 </a:t>
            </a:r>
            <a:r>
              <a:rPr lang="ko-KR" altLang="en-US" dirty="0" smtClean="0"/>
              <a:t>중심</a:t>
            </a:r>
            <a:r>
              <a:rPr lang="en-US" altLang="ko-KR" baseline="30000" dirty="0" smtClean="0"/>
              <a:t>initial centroid</a:t>
            </a:r>
            <a:r>
              <a:rPr lang="en-US" altLang="ko-KR" dirty="0" smtClean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다음 절차를 반복</a:t>
            </a:r>
            <a:endParaRPr lang="en-US" altLang="ko-KR" dirty="0"/>
          </a:p>
          <a:p>
            <a:pPr lvl="2"/>
            <a:r>
              <a:rPr lang="ko-KR" altLang="en-US" dirty="0"/>
              <a:t>모든 개체를 가장 가까운 군집 중심에 할당하여 군집 구성</a:t>
            </a:r>
            <a:endParaRPr lang="en-US" altLang="ko-KR" dirty="0"/>
          </a:p>
          <a:p>
            <a:pPr lvl="2"/>
            <a:r>
              <a:rPr lang="ko-KR" altLang="en-US" dirty="0"/>
              <a:t>할당된 개체들을 이용하여 군집 중심을 재설정</a:t>
            </a:r>
            <a:endParaRPr lang="en-US" altLang="ko-KR" dirty="0"/>
          </a:p>
          <a:p>
            <a:pPr lvl="2"/>
            <a:r>
              <a:rPr lang="ko-KR" altLang="en-US" dirty="0"/>
              <a:t>종료 조건</a:t>
            </a:r>
            <a:r>
              <a:rPr lang="en-US" altLang="ko-KR" dirty="0"/>
              <a:t>: </a:t>
            </a:r>
            <a:r>
              <a:rPr lang="ko-KR" altLang="en-US" dirty="0"/>
              <a:t>모든 군집 중심의 위치가 변하지 않고</a:t>
            </a:r>
            <a:r>
              <a:rPr lang="en-US" altLang="ko-KR" dirty="0"/>
              <a:t>, </a:t>
            </a:r>
            <a:r>
              <a:rPr lang="ko-KR" altLang="en-US" dirty="0"/>
              <a:t>모든 개체의 군집 할당 결과에 변화가 없을 때 알고리즘 종료</a:t>
            </a:r>
            <a:endParaRPr lang="en-US" altLang="ko-KR" dirty="0"/>
          </a:p>
          <a:p>
            <a:pPr lvl="1"/>
            <a:r>
              <a:rPr lang="en-US" altLang="ko-KR" dirty="0"/>
              <a:t>Note: </a:t>
            </a:r>
            <a:r>
              <a:rPr lang="ko-KR" altLang="en-US" dirty="0"/>
              <a:t>초기 중심은 종종 무작위로 선택되며 따라서 </a:t>
            </a:r>
            <a:r>
              <a:rPr lang="ko-KR" altLang="en-US" dirty="0" err="1"/>
              <a:t>군집화의</a:t>
            </a:r>
            <a:r>
              <a:rPr lang="ko-KR" altLang="en-US" dirty="0"/>
              <a:t> 결과가 초기 중심 설정에 따라 다르게 나타나는 경우가 발생할 수도 있음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21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5271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군집화 </a:t>
            </a:r>
            <a:r>
              <a:rPr lang="en-US" altLang="ko-KR" dirty="0"/>
              <a:t>(K-Means 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</a:t>
            </a:r>
            <a:r>
              <a:rPr lang="ko-KR" altLang="en-US" dirty="0" smtClean="0"/>
              <a:t>군집화</a:t>
            </a:r>
            <a:r>
              <a:rPr lang="en-US" altLang="ko-KR" baseline="30000" dirty="0" smtClean="0"/>
              <a:t>K-Means Clustering</a:t>
            </a:r>
            <a:r>
              <a:rPr lang="en-US" altLang="ko-KR" dirty="0" smtClean="0"/>
              <a:t> </a:t>
            </a:r>
            <a:r>
              <a:rPr lang="ko-KR" altLang="en-US" dirty="0"/>
              <a:t>수행 절차 예시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K</a:t>
            </a:r>
            <a:r>
              <a:rPr lang="ko-KR" altLang="en-US" dirty="0"/>
              <a:t>개의 초기 군집 </a:t>
            </a:r>
            <a:r>
              <a:rPr lang="ko-KR" altLang="en-US" dirty="0" smtClean="0"/>
              <a:t>중심</a:t>
            </a:r>
            <a:r>
              <a:rPr lang="en-US" altLang="ko-KR" baseline="30000" dirty="0" smtClean="0"/>
              <a:t>initial centroid</a:t>
            </a:r>
            <a:r>
              <a:rPr lang="en-US" altLang="ko-KR" dirty="0" smtClean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2-1</a:t>
            </a:r>
            <a:r>
              <a:rPr lang="ko-KR" altLang="en-US" dirty="0"/>
              <a:t>단계</a:t>
            </a:r>
            <a:r>
              <a:rPr lang="en-US" altLang="ko-KR" dirty="0"/>
              <a:t>(1</a:t>
            </a:r>
            <a:r>
              <a:rPr lang="ko-KR" altLang="en-US" dirty="0" err="1"/>
              <a:t>회차</a:t>
            </a:r>
            <a:r>
              <a:rPr lang="en-US" altLang="ko-KR" dirty="0"/>
              <a:t>): </a:t>
            </a:r>
            <a:r>
              <a:rPr lang="ko-KR" altLang="en-US" dirty="0"/>
              <a:t>모든 개체를 가장 가까운 중심에 할당</a:t>
            </a:r>
            <a:endParaRPr lang="en-US" altLang="ko-KR" dirty="0"/>
          </a:p>
          <a:p>
            <a:pPr lvl="1"/>
            <a:r>
              <a:rPr lang="en-US" altLang="ko-KR" dirty="0"/>
              <a:t>2-2</a:t>
            </a:r>
            <a:r>
              <a:rPr lang="ko-KR" altLang="en-US" dirty="0"/>
              <a:t>단계</a:t>
            </a:r>
            <a:r>
              <a:rPr lang="en-US" altLang="ko-KR" dirty="0"/>
              <a:t>(2</a:t>
            </a:r>
            <a:r>
              <a:rPr lang="ko-KR" altLang="en-US" dirty="0" err="1"/>
              <a:t>회차</a:t>
            </a:r>
            <a:r>
              <a:rPr lang="en-US" altLang="ko-KR" dirty="0"/>
              <a:t>): </a:t>
            </a:r>
            <a:r>
              <a:rPr lang="ko-KR" altLang="en-US" dirty="0"/>
              <a:t>할당된 개체들을 이용하여 군집 중심 재설정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타원 4"/>
          <p:cNvSpPr/>
          <p:nvPr/>
        </p:nvSpPr>
        <p:spPr bwMode="auto">
          <a:xfrm>
            <a:off x="1906746" y="222403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2626826" y="222403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346906" y="222403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1906746" y="280010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2626826" y="280010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3346906" y="280010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1907704" y="3376166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2627784" y="3376166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3347864" y="3376166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5579154" y="222403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6299234" y="222403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7019314" y="222403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5579154" y="280010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6299234" y="280010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7019314" y="280010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5580112" y="3376166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6300192" y="3376166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7020272" y="3376166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834738" y="2728094"/>
            <a:ext cx="288032" cy="28803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" name="직사각형 23"/>
          <p:cNvSpPr/>
          <p:nvPr/>
        </p:nvSpPr>
        <p:spPr bwMode="auto">
          <a:xfrm>
            <a:off x="2555297" y="2728094"/>
            <a:ext cx="288032" cy="28803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1912372" y="4960341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2632452" y="4960341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3352532" y="4960341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1912372" y="5536405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2632452" y="5536405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3352532" y="5536405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1913330" y="6112469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2633410" y="6112469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3353490" y="6112469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5580112" y="4960341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6300192" y="4960341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7020272" y="4960341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5580112" y="5536405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6300192" y="5536405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7020272" y="5536405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5581070" y="6112469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6301150" y="6112469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7021230" y="6112469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직사각형 42"/>
          <p:cNvSpPr/>
          <p:nvPr/>
        </p:nvSpPr>
        <p:spPr bwMode="auto">
          <a:xfrm>
            <a:off x="1840364" y="5464397"/>
            <a:ext cx="288032" cy="28803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직사각형 43"/>
          <p:cNvSpPr/>
          <p:nvPr/>
        </p:nvSpPr>
        <p:spPr bwMode="auto">
          <a:xfrm>
            <a:off x="2560923" y="5464397"/>
            <a:ext cx="288032" cy="28803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모서리가 둥근 직사각형 44"/>
          <p:cNvSpPr/>
          <p:nvPr/>
        </p:nvSpPr>
        <p:spPr bwMode="auto">
          <a:xfrm>
            <a:off x="1691680" y="4816326"/>
            <a:ext cx="595107" cy="1584176"/>
          </a:xfrm>
          <a:prstGeom prst="roundRect">
            <a:avLst/>
          </a:prstGeom>
          <a:noFill/>
          <a:ln w="9525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모서리가 둥근 직사각형 45"/>
          <p:cNvSpPr/>
          <p:nvPr/>
        </p:nvSpPr>
        <p:spPr bwMode="auto">
          <a:xfrm>
            <a:off x="2494789" y="4816325"/>
            <a:ext cx="4813515" cy="1584176"/>
          </a:xfrm>
          <a:prstGeom prst="roundRect">
            <a:avLst/>
          </a:prstGeom>
          <a:noFill/>
          <a:ln w="9525" cap="flat" cmpd="sng" algn="ctr">
            <a:solidFill>
              <a:srgbClr val="70AD47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22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37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24358 -2.96296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군집화 </a:t>
            </a:r>
            <a:r>
              <a:rPr lang="en-US" altLang="ko-KR" dirty="0"/>
              <a:t>(K-Means 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</a:t>
            </a:r>
            <a:r>
              <a:rPr lang="ko-KR" altLang="en-US" dirty="0" smtClean="0"/>
              <a:t>군집화</a:t>
            </a:r>
            <a:r>
              <a:rPr lang="en-US" altLang="ko-KR" baseline="30000" dirty="0" smtClean="0"/>
              <a:t>K-Means Clustering</a:t>
            </a:r>
            <a:r>
              <a:rPr lang="en-US" altLang="ko-KR" dirty="0" smtClean="0"/>
              <a:t> </a:t>
            </a:r>
            <a:r>
              <a:rPr lang="ko-KR" altLang="en-US" dirty="0"/>
              <a:t>수행 절차 예시</a:t>
            </a:r>
            <a:endParaRPr lang="en-US" altLang="ko-KR" dirty="0"/>
          </a:p>
          <a:p>
            <a:pPr lvl="1"/>
            <a:r>
              <a:rPr lang="en-US" altLang="ko-KR" dirty="0"/>
              <a:t>2-1</a:t>
            </a:r>
            <a:r>
              <a:rPr lang="ko-KR" altLang="en-US" dirty="0"/>
              <a:t>단계</a:t>
            </a:r>
            <a:r>
              <a:rPr lang="en-US" altLang="ko-KR" dirty="0"/>
              <a:t>(2</a:t>
            </a:r>
            <a:r>
              <a:rPr lang="ko-KR" altLang="en-US" dirty="0" err="1"/>
              <a:t>회차</a:t>
            </a:r>
            <a:r>
              <a:rPr lang="en-US" altLang="ko-KR" dirty="0"/>
              <a:t>): </a:t>
            </a:r>
            <a:r>
              <a:rPr lang="ko-KR" altLang="en-US" dirty="0"/>
              <a:t>모든 개체를 가장 가까운 중심에 할당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2-2</a:t>
            </a:r>
            <a:r>
              <a:rPr lang="ko-KR" altLang="en-US" dirty="0"/>
              <a:t>단계</a:t>
            </a:r>
            <a:r>
              <a:rPr lang="en-US" altLang="ko-KR" dirty="0"/>
              <a:t>(2</a:t>
            </a:r>
            <a:r>
              <a:rPr lang="ko-KR" altLang="en-US" dirty="0" err="1"/>
              <a:t>회차</a:t>
            </a:r>
            <a:r>
              <a:rPr lang="en-US" altLang="ko-KR" dirty="0"/>
              <a:t>): </a:t>
            </a:r>
            <a:r>
              <a:rPr lang="ko-KR" altLang="en-US" dirty="0"/>
              <a:t>할당된 개체들을 이용하여 군집 중심 재설정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군집 중심과 개체 할당에 변화가 없으므로 알고리즘 종료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타원 4"/>
          <p:cNvSpPr/>
          <p:nvPr/>
        </p:nvSpPr>
        <p:spPr bwMode="auto">
          <a:xfrm>
            <a:off x="1912372" y="222501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2632452" y="222501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3352532" y="222501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1912372" y="280107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2632452" y="280107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3352532" y="280107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1913330" y="337714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2633410" y="337714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3353490" y="337714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5580112" y="222501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6300192" y="222501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7020272" y="222501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5580112" y="280107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6300192" y="280107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7020272" y="280107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5581070" y="337714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6301150" y="337714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7021230" y="337714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1840364" y="2729070"/>
            <a:ext cx="288032" cy="28803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4764488" y="2729070"/>
            <a:ext cx="288032" cy="28803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" name="모서리가 둥근 직사각형 26"/>
          <p:cNvSpPr/>
          <p:nvPr/>
        </p:nvSpPr>
        <p:spPr bwMode="auto">
          <a:xfrm>
            <a:off x="1691680" y="2080998"/>
            <a:ext cx="2007840" cy="1584176"/>
          </a:xfrm>
          <a:prstGeom prst="round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모서리가 둥근 직사각형 27"/>
          <p:cNvSpPr/>
          <p:nvPr/>
        </p:nvSpPr>
        <p:spPr bwMode="auto">
          <a:xfrm>
            <a:off x="5300464" y="2080998"/>
            <a:ext cx="2007840" cy="1584176"/>
          </a:xfrm>
          <a:prstGeom prst="round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1912372" y="466799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2632452" y="466799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3352532" y="466799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1912372" y="524405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2632452" y="524405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3352532" y="524405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1913330" y="582012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2633410" y="582012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3353490" y="582012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5580112" y="466799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6300192" y="466799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7020272" y="4667994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5580112" y="524405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6300192" y="524405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7020272" y="5244058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5581070" y="582012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6301150" y="582012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6" name="타원 45"/>
          <p:cNvSpPr/>
          <p:nvPr/>
        </p:nvSpPr>
        <p:spPr bwMode="auto">
          <a:xfrm>
            <a:off x="7021230" y="5820122"/>
            <a:ext cx="144016" cy="144016"/>
          </a:xfrm>
          <a:prstGeom prst="ellipse">
            <a:avLst/>
          </a:prstGeom>
          <a:solidFill>
            <a:srgbClr val="4472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7" name="직사각형 46"/>
          <p:cNvSpPr/>
          <p:nvPr/>
        </p:nvSpPr>
        <p:spPr bwMode="auto">
          <a:xfrm>
            <a:off x="1840364" y="5172050"/>
            <a:ext cx="288032" cy="28803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8" name="직사각형 47"/>
          <p:cNvSpPr/>
          <p:nvPr/>
        </p:nvSpPr>
        <p:spPr bwMode="auto">
          <a:xfrm>
            <a:off x="4764488" y="5172050"/>
            <a:ext cx="288032" cy="288032"/>
          </a:xfrm>
          <a:prstGeom prst="rect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9" name="모서리가 둥근 직사각형 48"/>
          <p:cNvSpPr/>
          <p:nvPr/>
        </p:nvSpPr>
        <p:spPr bwMode="auto">
          <a:xfrm>
            <a:off x="1691680" y="4523978"/>
            <a:ext cx="2007840" cy="1584176"/>
          </a:xfrm>
          <a:prstGeom prst="round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모서리가 둥근 직사각형 49"/>
          <p:cNvSpPr/>
          <p:nvPr/>
        </p:nvSpPr>
        <p:spPr bwMode="auto">
          <a:xfrm>
            <a:off x="5300464" y="4523978"/>
            <a:ext cx="2007840" cy="1584176"/>
          </a:xfrm>
          <a:prstGeom prst="round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23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182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07407E-6 L 0.07882 0.00324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1" y="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4.07407E-6 L 0.16007 0.003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3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군집화 </a:t>
            </a:r>
            <a:r>
              <a:rPr lang="en-US" altLang="ko-KR" dirty="0"/>
              <a:t>(K-Means 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군집화 예시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1109328"/>
            <a:ext cx="5345952" cy="534595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184400" y="645160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https://towardsdatascience.com/the-5-clustering-algorithms-data-scientists-need-to-know-a36d136ef68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24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638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군집화 </a:t>
            </a:r>
            <a:r>
              <a:rPr lang="en-US" altLang="ko-KR" dirty="0"/>
              <a:t>(K-Means 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rbel" panose="020B0503020204020204" pitchFamily="34" charset="0"/>
              </a:rPr>
              <a:t>초기 중심 설정의 영향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바람직한 결과</a:t>
            </a:r>
            <a:endParaRPr lang="en-US" altLang="ko-KR" dirty="0">
              <a:latin typeface="Corbel" panose="020B0503020204020204" pitchFamily="34" charset="0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148940"/>
            <a:ext cx="7811988" cy="452042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25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59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군집화 </a:t>
            </a:r>
            <a:r>
              <a:rPr lang="en-US" altLang="ko-KR" dirty="0"/>
              <a:t>(K-Means 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rbel" panose="020B0503020204020204" pitchFamily="34" charset="0"/>
              </a:rPr>
              <a:t>초기 중심 설정의 영향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바람직하지 않은 결과</a:t>
            </a:r>
            <a:endParaRPr lang="en-US" altLang="ko-KR" b="1" dirty="0">
              <a:solidFill>
                <a:schemeClr val="tx2"/>
              </a:solidFill>
              <a:latin typeface="Corbel" panose="020B0503020204020204" pitchFamily="34" charset="0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14080"/>
            <a:ext cx="7811988" cy="438327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26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387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군집화 </a:t>
            </a:r>
            <a:r>
              <a:rPr lang="en-US" altLang="ko-KR" dirty="0"/>
              <a:t>(K-Means 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rbel" panose="020B0503020204020204" pitchFamily="34" charset="0"/>
              </a:rPr>
              <a:t>무작위 초기 중심 설정의 위험을 감소하고자 하는 다양한 연구가 존재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반복적으로 수행하여 가장 여러 번 나타나는 군집을 이용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전체 데이터 중 일부만 </a:t>
            </a:r>
            <a:r>
              <a:rPr lang="ko-KR" altLang="en-US" dirty="0" err="1">
                <a:latin typeface="Corbel" panose="020B0503020204020204" pitchFamily="34" charset="0"/>
              </a:rPr>
              <a:t>샘플링하여</a:t>
            </a:r>
            <a:r>
              <a:rPr lang="ko-KR" altLang="en-US" dirty="0">
                <a:latin typeface="Corbel" panose="020B0503020204020204" pitchFamily="34" charset="0"/>
              </a:rPr>
              <a:t> 계층적 </a:t>
            </a:r>
            <a:r>
              <a:rPr lang="ko-KR" altLang="en-US" dirty="0" err="1">
                <a:latin typeface="Corbel" panose="020B0503020204020204" pitchFamily="34" charset="0"/>
              </a:rPr>
              <a:t>군집화를</a:t>
            </a:r>
            <a:r>
              <a:rPr lang="ko-KR" altLang="en-US" dirty="0">
                <a:latin typeface="Corbel" panose="020B0503020204020204" pitchFamily="34" charset="0"/>
              </a:rPr>
              <a:t> 수행한 뒤 초기 군집 중심 설정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데이터 분포의 정보를 사용하여 초기 중심 설정</a:t>
            </a:r>
            <a:endParaRPr lang="en-US" altLang="ko-KR" dirty="0">
              <a:latin typeface="Corbel" panose="020B0503020204020204" pitchFamily="34" charset="0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25" y="3068960"/>
            <a:ext cx="6770751" cy="335821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-36512" y="6372036"/>
            <a:ext cx="9217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b="1" dirty="0" err="1">
                <a:solidFill>
                  <a:schemeClr val="bg1">
                    <a:lumMod val="50000"/>
                  </a:schemeClr>
                </a:solidFill>
              </a:rPr>
              <a:t>Pilsung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 Kang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Sungzoon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Cho. (2009). K-Means clustering seeds initialization based on centrality,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sparsity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and isotropy. </a:t>
            </a:r>
            <a:r>
              <a:rPr lang="en-US" altLang="ko-KR" sz="900" i="1" dirty="0">
                <a:solidFill>
                  <a:schemeClr val="bg1">
                    <a:lumMod val="50000"/>
                  </a:schemeClr>
                </a:solidFill>
              </a:rPr>
              <a:t>The 13th International Conference on Intelligent Data Engineering and Automated Learning (IDEAL 2009)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Burgos, Spain. E. </a:t>
            </a:r>
            <a:r>
              <a:rPr lang="en-US" altLang="ko-KR" sz="900" dirty="0" err="1">
                <a:solidFill>
                  <a:schemeClr val="bg1">
                    <a:lumMod val="50000"/>
                  </a:schemeClr>
                </a:solidFill>
              </a:rPr>
              <a:t>Corchado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 and H. Yin (Eds.), </a:t>
            </a:r>
            <a:r>
              <a:rPr lang="en-US" altLang="ko-KR" sz="900" b="1" i="1" dirty="0">
                <a:solidFill>
                  <a:schemeClr val="bg1">
                    <a:lumMod val="50000"/>
                  </a:schemeClr>
                </a:solidFill>
              </a:rPr>
              <a:t>Lecture Notes in Computer Science</a:t>
            </a:r>
            <a:r>
              <a:rPr lang="en-US" altLang="ko-KR" sz="9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900" b="1" i="1" dirty="0">
                <a:solidFill>
                  <a:schemeClr val="bg1">
                    <a:lumMod val="50000"/>
                  </a:schemeClr>
                </a:solidFill>
              </a:rPr>
              <a:t>LNCS 5788</a:t>
            </a: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</a:rPr>
              <a:t>, 109-117. </a:t>
            </a:r>
            <a:endParaRPr lang="en-US" altLang="ko-KR" sz="900" dirty="0">
              <a:solidFill>
                <a:schemeClr val="bg1">
                  <a:lumMod val="50000"/>
                </a:schemeClr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27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16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군집화 </a:t>
            </a:r>
            <a:r>
              <a:rPr lang="en-US" altLang="ko-KR" dirty="0"/>
              <a:t>(K-Means 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rbel" panose="020B0503020204020204" pitchFamily="34" charset="0"/>
              </a:rPr>
              <a:t>K-</a:t>
            </a:r>
            <a:r>
              <a:rPr lang="ko-KR" altLang="en-US" dirty="0">
                <a:latin typeface="Corbel" panose="020B0503020204020204" pitchFamily="34" charset="0"/>
              </a:rPr>
              <a:t>평균 </a:t>
            </a:r>
            <a:r>
              <a:rPr lang="ko-KR" altLang="en-US" dirty="0" err="1">
                <a:latin typeface="Corbel" panose="020B0503020204020204" pitchFamily="34" charset="0"/>
              </a:rPr>
              <a:t>군집화의</a:t>
            </a:r>
            <a:r>
              <a:rPr lang="ko-KR" altLang="en-US" dirty="0">
                <a:latin typeface="Corbel" panose="020B0503020204020204" pitchFamily="34" charset="0"/>
              </a:rPr>
              <a:t> 문제점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문제점 </a:t>
            </a:r>
            <a:r>
              <a:rPr lang="en-US" altLang="ko-KR" dirty="0">
                <a:latin typeface="Corbel" panose="020B0503020204020204" pitchFamily="34" charset="0"/>
              </a:rPr>
              <a:t>1: </a:t>
            </a:r>
            <a:r>
              <a:rPr lang="ko-KR" altLang="en-US" dirty="0">
                <a:solidFill>
                  <a:srgbClr val="FF0000"/>
                </a:solidFill>
                <a:latin typeface="Corbel" panose="020B0503020204020204" pitchFamily="34" charset="0"/>
              </a:rPr>
              <a:t>서로 다른 크기</a:t>
            </a:r>
            <a:r>
              <a:rPr lang="ko-KR" altLang="en-US" dirty="0">
                <a:latin typeface="Corbel" panose="020B0503020204020204" pitchFamily="34" charset="0"/>
              </a:rPr>
              <a:t>의 군집을 잘 찾아내지 못함</a:t>
            </a:r>
            <a:endParaRPr lang="en-US" altLang="ko-KR" dirty="0">
              <a:latin typeface="Corbel" panose="020B0503020204020204" pitchFamily="34" charset="0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85" y="2309050"/>
            <a:ext cx="8533695" cy="320013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28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516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군집화 </a:t>
            </a:r>
            <a:r>
              <a:rPr lang="en-US" altLang="ko-KR" dirty="0"/>
              <a:t>(K-Means 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rbel" panose="020B0503020204020204" pitchFamily="34" charset="0"/>
              </a:rPr>
              <a:t>K-</a:t>
            </a:r>
            <a:r>
              <a:rPr lang="ko-KR" altLang="en-US" dirty="0">
                <a:latin typeface="Corbel" panose="020B0503020204020204" pitchFamily="34" charset="0"/>
              </a:rPr>
              <a:t>평균 </a:t>
            </a:r>
            <a:r>
              <a:rPr lang="ko-KR" altLang="en-US" dirty="0" err="1">
                <a:latin typeface="Corbel" panose="020B0503020204020204" pitchFamily="34" charset="0"/>
              </a:rPr>
              <a:t>군집화의</a:t>
            </a:r>
            <a:r>
              <a:rPr lang="ko-KR" altLang="en-US" dirty="0">
                <a:latin typeface="Corbel" panose="020B0503020204020204" pitchFamily="34" charset="0"/>
              </a:rPr>
              <a:t> 문제점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문제점 </a:t>
            </a:r>
            <a:r>
              <a:rPr lang="en-US" altLang="ko-KR" dirty="0">
                <a:latin typeface="Corbel" panose="020B0503020204020204" pitchFamily="34" charset="0"/>
              </a:rPr>
              <a:t>2: </a:t>
            </a:r>
            <a:r>
              <a:rPr lang="ko-KR" altLang="en-US" dirty="0">
                <a:solidFill>
                  <a:srgbClr val="FF0000"/>
                </a:solidFill>
                <a:latin typeface="Corbel" panose="020B0503020204020204" pitchFamily="34" charset="0"/>
              </a:rPr>
              <a:t>서로 다른 밀도</a:t>
            </a:r>
            <a:r>
              <a:rPr lang="ko-KR" altLang="en-US" dirty="0">
                <a:latin typeface="Corbel" panose="020B0503020204020204" pitchFamily="34" charset="0"/>
              </a:rPr>
              <a:t>의 군집을 잘 찾아내지 못함</a:t>
            </a:r>
            <a:endParaRPr lang="en-US" altLang="ko-KR" dirty="0">
              <a:latin typeface="Corbel" panose="020B0503020204020204" pitchFamily="34" charset="0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17096"/>
            <a:ext cx="8533695" cy="320013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29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9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군집화</a:t>
            </a:r>
            <a:r>
              <a:rPr lang="en-US" altLang="ko-KR" dirty="0" smtClean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군집화</a:t>
            </a:r>
            <a:r>
              <a:rPr lang="en-US" altLang="ko-KR" baseline="30000" dirty="0" smtClean="0"/>
              <a:t>Clustering</a:t>
            </a:r>
            <a:endParaRPr lang="en-US" altLang="ko-KR" baseline="30000" dirty="0"/>
          </a:p>
          <a:p>
            <a:pPr lvl="1"/>
            <a:r>
              <a:rPr lang="ko-KR" altLang="en-US" dirty="0"/>
              <a:t>관측치들의 집단을 판별</a:t>
            </a:r>
            <a:endParaRPr lang="en-US" altLang="ko-KR" dirty="0"/>
          </a:p>
          <a:p>
            <a:pPr lvl="2"/>
            <a:r>
              <a:rPr lang="ko-KR" altLang="en-US" dirty="0">
                <a:solidFill>
                  <a:srgbClr val="0000FF"/>
                </a:solidFill>
              </a:rPr>
              <a:t>동일한 집단에 소속된 관측치들은 서로 유사할수록 좋음</a:t>
            </a:r>
            <a:endParaRPr lang="en-US" altLang="ko-KR" dirty="0">
              <a:solidFill>
                <a:srgbClr val="0000FF"/>
              </a:solidFill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상이한 집단에 소속된 관측치들은 서로 다를수록 좋음</a:t>
            </a:r>
          </a:p>
          <a:p>
            <a:endParaRPr lang="ko-KR" altLang="en-US" dirty="0"/>
          </a:p>
        </p:txBody>
      </p:sp>
      <p:sp>
        <p:nvSpPr>
          <p:cNvPr id="5" name="Line 7"/>
          <p:cNvSpPr>
            <a:spLocks noChangeShapeType="1"/>
          </p:cNvSpPr>
          <p:nvPr/>
        </p:nvSpPr>
        <p:spPr bwMode="auto">
          <a:xfrm>
            <a:off x="4191000" y="3847232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4191000" y="5676032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7" name="Freeform 9"/>
          <p:cNvSpPr>
            <a:spLocks/>
          </p:cNvSpPr>
          <p:nvPr/>
        </p:nvSpPr>
        <p:spPr bwMode="auto">
          <a:xfrm>
            <a:off x="3381375" y="5676032"/>
            <a:ext cx="809625" cy="849312"/>
          </a:xfrm>
          <a:custGeom>
            <a:avLst/>
            <a:gdLst>
              <a:gd name="T0" fmla="*/ 510 w 510"/>
              <a:gd name="T1" fmla="*/ 0 h 535"/>
              <a:gd name="T2" fmla="*/ 0 w 510"/>
              <a:gd name="T3" fmla="*/ 535 h 53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10" h="535">
                <a:moveTo>
                  <a:pt x="510" y="0"/>
                </a:moveTo>
                <a:lnTo>
                  <a:pt x="0" y="53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8" name="AutoShape 10"/>
          <p:cNvSpPr>
            <a:spLocks noChangeArrowheads="1"/>
          </p:cNvSpPr>
          <p:nvPr/>
        </p:nvSpPr>
        <p:spPr bwMode="auto">
          <a:xfrm>
            <a:off x="5029200" y="43806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9" name="AutoShape 11"/>
          <p:cNvSpPr>
            <a:spLocks noChangeArrowheads="1"/>
          </p:cNvSpPr>
          <p:nvPr/>
        </p:nvSpPr>
        <p:spPr bwMode="auto">
          <a:xfrm>
            <a:off x="5257800" y="43806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0" name="AutoShape 12"/>
          <p:cNvSpPr>
            <a:spLocks noChangeArrowheads="1"/>
          </p:cNvSpPr>
          <p:nvPr/>
        </p:nvSpPr>
        <p:spPr bwMode="auto">
          <a:xfrm>
            <a:off x="5181600" y="41520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1" name="AutoShape 13"/>
          <p:cNvSpPr>
            <a:spLocks noChangeArrowheads="1"/>
          </p:cNvSpPr>
          <p:nvPr/>
        </p:nvSpPr>
        <p:spPr bwMode="auto">
          <a:xfrm>
            <a:off x="5181600" y="46092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2" name="AutoShape 14"/>
          <p:cNvSpPr>
            <a:spLocks noChangeArrowheads="1"/>
          </p:cNvSpPr>
          <p:nvPr/>
        </p:nvSpPr>
        <p:spPr bwMode="auto">
          <a:xfrm>
            <a:off x="5562600" y="43806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3" name="AutoShape 15"/>
          <p:cNvSpPr>
            <a:spLocks noChangeArrowheads="1"/>
          </p:cNvSpPr>
          <p:nvPr/>
        </p:nvSpPr>
        <p:spPr bwMode="auto">
          <a:xfrm>
            <a:off x="5410200" y="42282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4" name="AutoShape 16"/>
          <p:cNvSpPr>
            <a:spLocks noChangeArrowheads="1"/>
          </p:cNvSpPr>
          <p:nvPr/>
        </p:nvSpPr>
        <p:spPr bwMode="auto">
          <a:xfrm>
            <a:off x="4876800" y="41520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5" name="AutoShape 17"/>
          <p:cNvSpPr>
            <a:spLocks noChangeArrowheads="1"/>
          </p:cNvSpPr>
          <p:nvPr/>
        </p:nvSpPr>
        <p:spPr bwMode="auto">
          <a:xfrm>
            <a:off x="5410200" y="45330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6" name="AutoShape 18"/>
          <p:cNvSpPr>
            <a:spLocks noChangeArrowheads="1"/>
          </p:cNvSpPr>
          <p:nvPr/>
        </p:nvSpPr>
        <p:spPr bwMode="auto">
          <a:xfrm>
            <a:off x="4876800" y="45330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7" name="AutoShape 19"/>
          <p:cNvSpPr>
            <a:spLocks noChangeArrowheads="1"/>
          </p:cNvSpPr>
          <p:nvPr/>
        </p:nvSpPr>
        <p:spPr bwMode="auto">
          <a:xfrm>
            <a:off x="3276600" y="4990232"/>
            <a:ext cx="152400" cy="152400"/>
          </a:xfrm>
          <a:prstGeom prst="octagon">
            <a:avLst>
              <a:gd name="adj" fmla="val 29287"/>
            </a:avLst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18" name="AutoShape 20"/>
          <p:cNvSpPr>
            <a:spLocks noChangeArrowheads="1"/>
          </p:cNvSpPr>
          <p:nvPr/>
        </p:nvSpPr>
        <p:spPr bwMode="auto">
          <a:xfrm>
            <a:off x="3505200" y="5066432"/>
            <a:ext cx="152400" cy="152400"/>
          </a:xfrm>
          <a:prstGeom prst="octagon">
            <a:avLst>
              <a:gd name="adj" fmla="val 29287"/>
            </a:avLst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9" name="AutoShape 21"/>
          <p:cNvSpPr>
            <a:spLocks noChangeArrowheads="1"/>
          </p:cNvSpPr>
          <p:nvPr/>
        </p:nvSpPr>
        <p:spPr bwMode="auto">
          <a:xfrm>
            <a:off x="3505200" y="5295032"/>
            <a:ext cx="152400" cy="152400"/>
          </a:xfrm>
          <a:prstGeom prst="octagon">
            <a:avLst>
              <a:gd name="adj" fmla="val 29287"/>
            </a:avLst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AutoShape 22"/>
          <p:cNvSpPr>
            <a:spLocks noChangeArrowheads="1"/>
          </p:cNvSpPr>
          <p:nvPr/>
        </p:nvSpPr>
        <p:spPr bwMode="auto">
          <a:xfrm>
            <a:off x="3733800" y="5066432"/>
            <a:ext cx="152400" cy="152400"/>
          </a:xfrm>
          <a:prstGeom prst="octagon">
            <a:avLst>
              <a:gd name="adj" fmla="val 29287"/>
            </a:avLst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AutoShape 23"/>
          <p:cNvSpPr>
            <a:spLocks noChangeArrowheads="1"/>
          </p:cNvSpPr>
          <p:nvPr/>
        </p:nvSpPr>
        <p:spPr bwMode="auto">
          <a:xfrm>
            <a:off x="3581400" y="4837832"/>
            <a:ext cx="152400" cy="152400"/>
          </a:xfrm>
          <a:prstGeom prst="octagon">
            <a:avLst>
              <a:gd name="adj" fmla="val 29287"/>
            </a:avLst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22" name="AutoShape 24"/>
          <p:cNvSpPr>
            <a:spLocks noChangeArrowheads="1"/>
          </p:cNvSpPr>
          <p:nvPr/>
        </p:nvSpPr>
        <p:spPr bwMode="auto">
          <a:xfrm>
            <a:off x="3733800" y="5295032"/>
            <a:ext cx="152400" cy="152400"/>
          </a:xfrm>
          <a:prstGeom prst="octagon">
            <a:avLst>
              <a:gd name="adj" fmla="val 29287"/>
            </a:avLst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AutoShape 25"/>
          <p:cNvSpPr>
            <a:spLocks noChangeArrowheads="1"/>
          </p:cNvSpPr>
          <p:nvPr/>
        </p:nvSpPr>
        <p:spPr bwMode="auto">
          <a:xfrm>
            <a:off x="3276600" y="5218832"/>
            <a:ext cx="152400" cy="152400"/>
          </a:xfrm>
          <a:prstGeom prst="octagon">
            <a:avLst>
              <a:gd name="adj" fmla="val 29287"/>
            </a:avLst>
          </a:pr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AutoShape 26"/>
          <p:cNvSpPr>
            <a:spLocks noChangeArrowheads="1"/>
          </p:cNvSpPr>
          <p:nvPr/>
        </p:nvSpPr>
        <p:spPr bwMode="auto">
          <a:xfrm>
            <a:off x="5410200" y="54474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5" name="AutoShape 27"/>
          <p:cNvSpPr>
            <a:spLocks noChangeArrowheads="1"/>
          </p:cNvSpPr>
          <p:nvPr/>
        </p:nvSpPr>
        <p:spPr bwMode="auto">
          <a:xfrm>
            <a:off x="5867400" y="55236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6" name="AutoShape 28"/>
          <p:cNvSpPr>
            <a:spLocks noChangeArrowheads="1"/>
          </p:cNvSpPr>
          <p:nvPr/>
        </p:nvSpPr>
        <p:spPr bwMode="auto">
          <a:xfrm>
            <a:off x="5638800" y="56760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7" name="AutoShape 29"/>
          <p:cNvSpPr>
            <a:spLocks noChangeArrowheads="1"/>
          </p:cNvSpPr>
          <p:nvPr/>
        </p:nvSpPr>
        <p:spPr bwMode="auto">
          <a:xfrm>
            <a:off x="5410200" y="58284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" name="AutoShape 30"/>
          <p:cNvSpPr>
            <a:spLocks noChangeArrowheads="1"/>
          </p:cNvSpPr>
          <p:nvPr/>
        </p:nvSpPr>
        <p:spPr bwMode="auto">
          <a:xfrm>
            <a:off x="5715000" y="58284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" name="AutoShape 31"/>
          <p:cNvSpPr>
            <a:spLocks noChangeArrowheads="1"/>
          </p:cNvSpPr>
          <p:nvPr/>
        </p:nvSpPr>
        <p:spPr bwMode="auto">
          <a:xfrm flipV="1">
            <a:off x="5410200" y="55998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AutoShape 32"/>
          <p:cNvSpPr>
            <a:spLocks noChangeArrowheads="1"/>
          </p:cNvSpPr>
          <p:nvPr/>
        </p:nvSpPr>
        <p:spPr bwMode="auto">
          <a:xfrm>
            <a:off x="5715000" y="5371232"/>
            <a:ext cx="152400" cy="152400"/>
          </a:xfrm>
          <a:prstGeom prst="octagon">
            <a:avLst>
              <a:gd name="adj" fmla="val 2928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Line 34"/>
          <p:cNvSpPr>
            <a:spLocks noChangeShapeType="1"/>
          </p:cNvSpPr>
          <p:nvPr/>
        </p:nvSpPr>
        <p:spPr bwMode="auto">
          <a:xfrm flipH="1" flipV="1">
            <a:off x="5257800" y="4772744"/>
            <a:ext cx="228600" cy="685800"/>
          </a:xfrm>
          <a:prstGeom prst="line">
            <a:avLst/>
          </a:prstGeom>
          <a:noFill/>
          <a:ln w="25400">
            <a:solidFill>
              <a:srgbClr val="CC66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" name="Oval 37"/>
          <p:cNvSpPr>
            <a:spLocks noChangeArrowheads="1"/>
          </p:cNvSpPr>
          <p:nvPr/>
        </p:nvSpPr>
        <p:spPr bwMode="auto">
          <a:xfrm>
            <a:off x="2895600" y="4544144"/>
            <a:ext cx="1295400" cy="1143000"/>
          </a:xfrm>
          <a:prstGeom prst="ellipse">
            <a:avLst/>
          </a:prstGeom>
          <a:noFill/>
          <a:ln w="25400" algn="ctr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3" name="Oval 38"/>
          <p:cNvSpPr>
            <a:spLocks noChangeArrowheads="1"/>
          </p:cNvSpPr>
          <p:nvPr/>
        </p:nvSpPr>
        <p:spPr bwMode="auto">
          <a:xfrm>
            <a:off x="4648200" y="3934544"/>
            <a:ext cx="1143000" cy="990600"/>
          </a:xfrm>
          <a:prstGeom prst="ellipse">
            <a:avLst/>
          </a:prstGeom>
          <a:noFill/>
          <a:ln w="25400" algn="ctr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34" name="Oval 39"/>
          <p:cNvSpPr>
            <a:spLocks noChangeArrowheads="1"/>
          </p:cNvSpPr>
          <p:nvPr/>
        </p:nvSpPr>
        <p:spPr bwMode="auto">
          <a:xfrm>
            <a:off x="5105400" y="5229944"/>
            <a:ext cx="1066800" cy="990600"/>
          </a:xfrm>
          <a:prstGeom prst="ellipse">
            <a:avLst/>
          </a:prstGeom>
          <a:noFill/>
          <a:ln w="25400" algn="ctr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5" name="Line 41"/>
          <p:cNvSpPr>
            <a:spLocks noChangeShapeType="1"/>
          </p:cNvSpPr>
          <p:nvPr/>
        </p:nvSpPr>
        <p:spPr bwMode="auto">
          <a:xfrm flipV="1">
            <a:off x="3276600" y="4772744"/>
            <a:ext cx="304800" cy="152400"/>
          </a:xfrm>
          <a:prstGeom prst="line">
            <a:avLst/>
          </a:prstGeom>
          <a:noFill/>
          <a:ln w="25400">
            <a:solidFill>
              <a:srgbClr val="CC66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Gill Sans MT" panose="020B0502020104020203" pitchFamily="34" charset="0"/>
            </a:endParaRPr>
          </a:p>
        </p:txBody>
      </p:sp>
      <p:sp>
        <p:nvSpPr>
          <p:cNvPr id="36" name="구름 모양 설명선 35"/>
          <p:cNvSpPr/>
          <p:nvPr/>
        </p:nvSpPr>
        <p:spPr bwMode="auto">
          <a:xfrm>
            <a:off x="683568" y="3519624"/>
            <a:ext cx="2448272" cy="1417216"/>
          </a:xfrm>
          <a:prstGeom prst="cloudCallout">
            <a:avLst>
              <a:gd name="adj1" fmla="val 55226"/>
              <a:gd name="adj2" fmla="val 34720"/>
            </a:avLst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Gill Sans MT" panose="020B0502020104020203" pitchFamily="34" charset="0"/>
                <a:ea typeface="맑은 고딕" pitchFamily="50" charset="-127"/>
              </a:rPr>
              <a:t>Minimize the intra-cluster</a:t>
            </a:r>
            <a:r>
              <a:rPr kumimoji="0" lang="en-US" altLang="ko-KR" sz="1400" i="0" u="none" strike="noStrike" cap="none" normalizeH="0" dirty="0">
                <a:ln>
                  <a:noFill/>
                </a:ln>
                <a:solidFill>
                  <a:srgbClr val="0000FF"/>
                </a:solidFill>
                <a:effectLst/>
                <a:latin typeface="Gill Sans MT" panose="020B0502020104020203" pitchFamily="34" charset="0"/>
                <a:ea typeface="맑은 고딕" pitchFamily="50" charset="-127"/>
              </a:rPr>
              <a:t> variance</a:t>
            </a:r>
            <a:endParaRPr kumimoji="0" lang="ko-KR" altLang="en-US" sz="140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37" name="구름 모양 설명선 36"/>
          <p:cNvSpPr/>
          <p:nvPr/>
        </p:nvSpPr>
        <p:spPr bwMode="auto">
          <a:xfrm>
            <a:off x="5867400" y="3265760"/>
            <a:ext cx="2448272" cy="1417216"/>
          </a:xfrm>
          <a:prstGeom prst="cloudCallout">
            <a:avLst>
              <a:gd name="adj1" fmla="val -62786"/>
              <a:gd name="adj2" fmla="val 76390"/>
            </a:avLst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ill Sans MT" panose="020B0502020104020203" pitchFamily="34" charset="0"/>
                <a:ea typeface="맑은 고딕" pitchFamily="50" charset="-127"/>
              </a:rPr>
              <a:t>Maximize the inter-cluster variance</a:t>
            </a:r>
            <a:endParaRPr kumimoji="0" lang="ko-KR" altLang="en-US" sz="14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Gill Sans MT" panose="020B0502020104020203" pitchFamily="34" charset="0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02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K-</a:t>
            </a:r>
            <a:r>
              <a:rPr lang="ko-KR" altLang="en-US" dirty="0"/>
              <a:t>평균 군집화 </a:t>
            </a:r>
            <a:r>
              <a:rPr lang="en-US" altLang="ko-KR" dirty="0"/>
              <a:t>(K-Means Clustering)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Corbel" panose="020B0503020204020204" pitchFamily="34" charset="0"/>
              </a:rPr>
              <a:t>K-</a:t>
            </a:r>
            <a:r>
              <a:rPr lang="ko-KR" altLang="en-US" dirty="0">
                <a:latin typeface="Corbel" panose="020B0503020204020204" pitchFamily="34" charset="0"/>
              </a:rPr>
              <a:t>평균 </a:t>
            </a:r>
            <a:r>
              <a:rPr lang="ko-KR" altLang="en-US" dirty="0" err="1">
                <a:latin typeface="Corbel" panose="020B0503020204020204" pitchFamily="34" charset="0"/>
              </a:rPr>
              <a:t>군집화의</a:t>
            </a:r>
            <a:r>
              <a:rPr lang="ko-KR" altLang="en-US" dirty="0">
                <a:latin typeface="Corbel" panose="020B0503020204020204" pitchFamily="34" charset="0"/>
              </a:rPr>
              <a:t> 문제점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문제점 </a:t>
            </a:r>
            <a:r>
              <a:rPr lang="en-US" altLang="ko-KR" dirty="0">
                <a:latin typeface="Corbel" panose="020B0503020204020204" pitchFamily="34" charset="0"/>
              </a:rPr>
              <a:t>3: </a:t>
            </a:r>
            <a:r>
              <a:rPr lang="ko-KR" altLang="en-US" dirty="0">
                <a:solidFill>
                  <a:srgbClr val="FF0000"/>
                </a:solidFill>
                <a:latin typeface="Corbel" panose="020B0503020204020204" pitchFamily="34" charset="0"/>
              </a:rPr>
              <a:t>구형이 아닌 형태</a:t>
            </a:r>
            <a:r>
              <a:rPr lang="ko-KR" altLang="en-US" dirty="0">
                <a:latin typeface="Corbel" panose="020B0503020204020204" pitchFamily="34" charset="0"/>
              </a:rPr>
              <a:t>의 군집을 판별하기 어려움</a:t>
            </a:r>
            <a:endParaRPr lang="en-US" altLang="ko-KR" dirty="0">
              <a:solidFill>
                <a:schemeClr val="tx2"/>
              </a:solidFill>
              <a:latin typeface="Corbel" panose="020B0503020204020204" pitchFamily="34" charset="0"/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0" y="2276872"/>
            <a:ext cx="8228920" cy="320013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30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87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나눔스퀘어 Bold" panose="020B0600000101010101" pitchFamily="50" charset="-127"/>
                <a:cs typeface="Open Sans" panose="020B0606030504020204" pitchFamily="34" charset="0"/>
              </a:rPr>
              <a:t>Clustering: K-Means Clustering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86002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Clustering: Hierarchical Clustering</a:t>
            </a:r>
            <a:endParaRPr lang="en-US" altLang="ko-KR" sz="2800" dirty="0">
              <a:solidFill>
                <a:srgbClr val="86002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2" y="3397450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Anomaly Detection: Local Outlier Factor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Anomaly Detection: </a:t>
            </a:r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Isolation Forest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31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153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계층적 군집화</a:t>
            </a:r>
            <a:r>
              <a:rPr lang="en-US" altLang="ko-KR" dirty="0" smtClean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endParaRPr lang="en-US" altLang="ko-KR" dirty="0"/>
          </a:p>
          <a:p>
            <a:pPr lvl="1"/>
            <a:r>
              <a:rPr lang="ko-KR" altLang="en-US" dirty="0"/>
              <a:t>계층적 </a:t>
            </a:r>
            <a:r>
              <a:rPr lang="ko-KR" altLang="en-US" dirty="0" err="1"/>
              <a:t>트리모형을</a:t>
            </a:r>
            <a:r>
              <a:rPr lang="ko-KR" altLang="en-US" dirty="0"/>
              <a:t> 이용하여 개별 개체들을 순차적</a:t>
            </a:r>
            <a:r>
              <a:rPr lang="en-US" altLang="ko-KR" dirty="0"/>
              <a:t>/</a:t>
            </a:r>
            <a:r>
              <a:rPr lang="ko-KR" altLang="en-US" dirty="0"/>
              <a:t>계층적으로 유사한 개체</a:t>
            </a:r>
            <a:r>
              <a:rPr lang="en-US" altLang="ko-KR" dirty="0"/>
              <a:t>/</a:t>
            </a:r>
            <a:r>
              <a:rPr lang="ko-KR" altLang="en-US" dirty="0"/>
              <a:t>군집과 통합</a:t>
            </a:r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0000FF"/>
                </a:solidFill>
              </a:rPr>
              <a:t>덴드로그램</a:t>
            </a:r>
            <a:r>
              <a:rPr lang="en-US" altLang="ko-KR" baseline="30000" dirty="0" err="1" smtClean="0">
                <a:solidFill>
                  <a:srgbClr val="0000FF"/>
                </a:solidFill>
              </a:rPr>
              <a:t>Dendrogram</a:t>
            </a:r>
            <a:r>
              <a:rPr lang="ko-KR" altLang="en-US" dirty="0" smtClean="0"/>
              <a:t>을 </a:t>
            </a:r>
            <a:r>
              <a:rPr lang="ko-KR" altLang="en-US" dirty="0"/>
              <a:t>통해 시각화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Dendrogram</a:t>
            </a:r>
            <a:r>
              <a:rPr lang="en-US" altLang="ko-KR" dirty="0"/>
              <a:t>: </a:t>
            </a:r>
            <a:r>
              <a:rPr lang="ko-KR" altLang="en-US" dirty="0"/>
              <a:t>개체</a:t>
            </a:r>
            <a:r>
              <a:rPr lang="en-US" altLang="ko-KR" dirty="0"/>
              <a:t>/</a:t>
            </a:r>
            <a:r>
              <a:rPr lang="ko-KR" altLang="en-US" dirty="0"/>
              <a:t>군집들이 결합되는 순서를 나타내는 </a:t>
            </a:r>
            <a:r>
              <a:rPr lang="ko-KR" altLang="en-US" dirty="0" err="1"/>
              <a:t>트리형태의</a:t>
            </a:r>
            <a:r>
              <a:rPr lang="ko-KR" altLang="en-US" dirty="0"/>
              <a:t> 구조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 descr="https://upload.wikimedia.org/wikipedia/commons/thumb/b/b5/Clusters.svg/250px-Clusters.svg.png">
            <a:extLst>
              <a:ext uri="{FF2B5EF4-FFF2-40B4-BE49-F238E27FC236}">
                <a16:creationId xmlns:a16="http://schemas.microsoft.com/office/drawing/2014/main" id="{A06E63A5-1148-451C-93FF-0CA8EA55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66" y="3884513"/>
            <a:ext cx="238125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upload.wikimedia.org/wikipedia/commons/thumb/a/ad/Hierarchical_clustering_simple_diagram.svg/418px-Hierarchical_clustering_simple_diagram.svg.png">
            <a:extLst>
              <a:ext uri="{FF2B5EF4-FFF2-40B4-BE49-F238E27FC236}">
                <a16:creationId xmlns:a16="http://schemas.microsoft.com/office/drawing/2014/main" id="{E142CDF5-1BEB-494E-BBE5-98457EFD1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501008"/>
            <a:ext cx="398145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1">
            <a:extLst>
              <a:ext uri="{FF2B5EF4-FFF2-40B4-BE49-F238E27FC236}">
                <a16:creationId xmlns:a16="http://schemas.microsoft.com/office/drawing/2014/main" id="{C3E6F420-C62D-4A78-ACA9-23B6A870D73C}"/>
              </a:ext>
            </a:extLst>
          </p:cNvPr>
          <p:cNvSpPr/>
          <p:nvPr/>
        </p:nvSpPr>
        <p:spPr bwMode="auto">
          <a:xfrm>
            <a:off x="3563888" y="4581128"/>
            <a:ext cx="504056" cy="648072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DEED49-B0F7-4E8F-AB51-E442FCA5629D}"/>
              </a:ext>
            </a:extLst>
          </p:cNvPr>
          <p:cNvSpPr/>
          <p:nvPr/>
        </p:nvSpPr>
        <p:spPr>
          <a:xfrm>
            <a:off x="194665" y="654683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https://en.wikipedia.org/wiki/Hierarchical_clustering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32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73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endParaRPr lang="en-US" altLang="ko-KR" dirty="0"/>
          </a:p>
          <a:p>
            <a:pPr lvl="1"/>
            <a:r>
              <a:rPr lang="ko-KR" altLang="en-US" dirty="0"/>
              <a:t>계층적 </a:t>
            </a:r>
            <a:r>
              <a:rPr lang="ko-KR" altLang="en-US" dirty="0" err="1"/>
              <a:t>트리모형을</a:t>
            </a:r>
            <a:r>
              <a:rPr lang="ko-KR" altLang="en-US" dirty="0"/>
              <a:t> 이용하여 개별 개체들을 순차적</a:t>
            </a:r>
            <a:r>
              <a:rPr lang="en-US" altLang="ko-KR" dirty="0"/>
              <a:t>/</a:t>
            </a:r>
            <a:r>
              <a:rPr lang="ko-KR" altLang="en-US" dirty="0"/>
              <a:t>계층적으로 유사한 개체</a:t>
            </a:r>
            <a:r>
              <a:rPr lang="en-US" altLang="ko-KR" dirty="0"/>
              <a:t>/</a:t>
            </a:r>
            <a:r>
              <a:rPr lang="ko-KR" altLang="en-US" dirty="0"/>
              <a:t>군집과 통합</a:t>
            </a:r>
            <a:endParaRPr lang="en-US" altLang="ko-KR" dirty="0">
              <a:solidFill>
                <a:schemeClr val="accent6"/>
              </a:solidFill>
            </a:endParaRPr>
          </a:p>
          <a:p>
            <a:pPr lvl="1"/>
            <a:r>
              <a:rPr lang="ko-KR" altLang="en-US" dirty="0" err="1" smtClean="0">
                <a:solidFill>
                  <a:srgbClr val="0000FF"/>
                </a:solidFill>
              </a:rPr>
              <a:t>덴드로그램</a:t>
            </a:r>
            <a:r>
              <a:rPr lang="en-US" altLang="ko-KR" baseline="30000" dirty="0" err="1" smtClean="0">
                <a:solidFill>
                  <a:srgbClr val="0000FF"/>
                </a:solidFill>
              </a:rPr>
              <a:t>Dentrogram</a:t>
            </a:r>
            <a:r>
              <a:rPr lang="ko-KR" altLang="en-US" dirty="0" smtClean="0"/>
              <a:t>을 </a:t>
            </a:r>
            <a:r>
              <a:rPr lang="ko-KR" altLang="en-US" dirty="0"/>
              <a:t>통해 시각화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Dendrogram</a:t>
            </a:r>
            <a:r>
              <a:rPr lang="en-US" altLang="ko-KR" dirty="0"/>
              <a:t>: </a:t>
            </a:r>
            <a:r>
              <a:rPr lang="ko-KR" altLang="en-US" dirty="0"/>
              <a:t>개체</a:t>
            </a:r>
            <a:r>
              <a:rPr lang="en-US" altLang="ko-KR" dirty="0"/>
              <a:t>/</a:t>
            </a:r>
            <a:r>
              <a:rPr lang="ko-KR" altLang="en-US" dirty="0"/>
              <a:t>군집들이 결합되는 순서를 나타내는 </a:t>
            </a:r>
            <a:r>
              <a:rPr lang="ko-KR" altLang="en-US" dirty="0" err="1"/>
              <a:t>트리형태의</a:t>
            </a:r>
            <a:r>
              <a:rPr lang="ko-KR" altLang="en-US" dirty="0"/>
              <a:t> 구조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426561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5222964" y="3636506"/>
          <a:ext cx="2884436" cy="2935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VISIO" r:id="rId4" imgW="3168720" imgH="3227760" progId="Visio.Drawing.6">
                  <p:embed/>
                </p:oleObj>
              </mc:Choice>
              <mc:Fallback>
                <p:oleObj name="VISIO" r:id="rId4" imgW="3168720" imgH="3227760" progId="Visio.Drawing.6">
                  <p:embed/>
                  <p:pic>
                    <p:nvPicPr>
                      <p:cNvPr id="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2964" y="3636506"/>
                        <a:ext cx="2884436" cy="29357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33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1954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</a:t>
            </a:r>
            <a:r>
              <a:rPr lang="ko-KR" altLang="en-US" dirty="0" err="1"/>
              <a:t>군집화의</a:t>
            </a:r>
            <a:r>
              <a:rPr lang="ko-KR" altLang="en-US" dirty="0"/>
              <a:t> 장점</a:t>
            </a:r>
            <a:endParaRPr lang="en-US" altLang="ko-KR" dirty="0"/>
          </a:p>
          <a:p>
            <a:pPr lvl="1"/>
            <a:r>
              <a:rPr lang="ko-KR" altLang="en-US" dirty="0"/>
              <a:t>사전에 군집의 수를 정하지 않아도 수행 가능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Dendrogram</a:t>
            </a:r>
            <a:r>
              <a:rPr lang="ko-KR" altLang="en-US" dirty="0"/>
              <a:t>이 생성된 후 적절한 수준에서 자르면 그에 해당하는 군집화 결과 생성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ko-KR" altLang="en-US" dirty="0" smtClean="0"/>
              <a:t>분야</a:t>
            </a:r>
            <a:r>
              <a:rPr lang="en-US" altLang="ko-KR" baseline="30000" dirty="0" smtClean="0"/>
              <a:t>domain</a:t>
            </a:r>
            <a:r>
              <a:rPr lang="ko-KR" altLang="en-US" dirty="0" smtClean="0"/>
              <a:t>에서는 </a:t>
            </a:r>
            <a:r>
              <a:rPr lang="ko-KR" altLang="en-US" dirty="0"/>
              <a:t>이 </a:t>
            </a:r>
            <a:r>
              <a:rPr lang="en-US" altLang="ko-KR" dirty="0" err="1"/>
              <a:t>dendrogram</a:t>
            </a:r>
            <a:r>
              <a:rPr lang="ko-KR" altLang="en-US" dirty="0"/>
              <a:t>이 유의미한 </a:t>
            </a:r>
            <a:r>
              <a:rPr lang="ko-KR" altLang="en-US" dirty="0" err="1" smtClean="0"/>
              <a:t>계통체계</a:t>
            </a:r>
            <a:r>
              <a:rPr lang="en-US" altLang="ko-KR" baseline="30000" dirty="0" smtClean="0"/>
              <a:t>taxonomies</a:t>
            </a:r>
            <a:r>
              <a:rPr lang="ko-KR" altLang="en-US" dirty="0" smtClean="0"/>
              <a:t>를 </a:t>
            </a:r>
            <a:r>
              <a:rPr lang="ko-KR" altLang="en-US" dirty="0"/>
              <a:t>표현하기도 함</a:t>
            </a:r>
            <a:endParaRPr lang="en-US" altLang="ko-KR" dirty="0"/>
          </a:p>
          <a:p>
            <a:r>
              <a:rPr lang="ko-KR" altLang="en-US" dirty="0"/>
              <a:t>계층적 </a:t>
            </a:r>
            <a:r>
              <a:rPr lang="ko-KR" altLang="en-US" dirty="0" err="1"/>
              <a:t>군집화의</a:t>
            </a:r>
            <a:r>
              <a:rPr lang="ko-KR" altLang="en-US" dirty="0"/>
              <a:t> 두 가지 방식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상향식 </a:t>
            </a:r>
            <a:r>
              <a:rPr lang="ko-KR" altLang="en-US" dirty="0" smtClean="0">
                <a:solidFill>
                  <a:srgbClr val="0000FF"/>
                </a:solidFill>
              </a:rPr>
              <a:t>군집화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Agglomerative </a:t>
            </a:r>
            <a:r>
              <a:rPr lang="en-US" altLang="ko-KR" baseline="30000" dirty="0">
                <a:solidFill>
                  <a:srgbClr val="0000FF"/>
                </a:solidFill>
              </a:rPr>
              <a:t>clustering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초기에 모든 개체들을 개별적인 군집으로 가정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각 단계에서 유사한 개체</a:t>
            </a:r>
            <a:r>
              <a:rPr lang="en-US" altLang="ko-KR" dirty="0"/>
              <a:t>/</a:t>
            </a:r>
            <a:r>
              <a:rPr lang="ko-KR" altLang="en-US" dirty="0"/>
              <a:t>군집 결합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모든 개체들이 하나의 군집으로 통합되면 완료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하향식 </a:t>
            </a:r>
            <a:r>
              <a:rPr lang="ko-KR" altLang="en-US" dirty="0" smtClean="0">
                <a:solidFill>
                  <a:srgbClr val="FF0000"/>
                </a:solidFill>
              </a:rPr>
              <a:t>군집화</a:t>
            </a:r>
            <a:r>
              <a:rPr lang="en-US" altLang="ko-KR" baseline="30000" dirty="0" smtClean="0">
                <a:solidFill>
                  <a:srgbClr val="FF0000"/>
                </a:solidFill>
              </a:rPr>
              <a:t>Divisive </a:t>
            </a:r>
            <a:r>
              <a:rPr lang="en-US" altLang="ko-KR" baseline="30000" dirty="0">
                <a:solidFill>
                  <a:srgbClr val="FF0000"/>
                </a:solidFill>
              </a:rPr>
              <a:t>clustering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모든 개체가 하나의 군집으로 이루어진 상태에서 출발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각 단계에서 가장 유의미하게 구분되는 지점을 판별하여 지속적으로 데이터를 분할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34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0235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</a:t>
            </a:r>
            <a:r>
              <a:rPr lang="ko-KR" altLang="en-US" dirty="0" err="1"/>
              <a:t>군집화의</a:t>
            </a:r>
            <a:r>
              <a:rPr lang="ko-KR" altLang="en-US" dirty="0"/>
              <a:t> 두 가지 방식</a:t>
            </a:r>
            <a:endParaRPr lang="en-US" altLang="ko-KR" dirty="0"/>
          </a:p>
          <a:p>
            <a:pPr lvl="1"/>
            <a:r>
              <a:rPr lang="ko-KR" altLang="en-US" dirty="0"/>
              <a:t>상향식 </a:t>
            </a:r>
            <a:r>
              <a:rPr lang="en-US" altLang="ko-KR" dirty="0"/>
              <a:t>vs. </a:t>
            </a:r>
            <a:r>
              <a:rPr lang="ko-KR" altLang="en-US" dirty="0"/>
              <a:t>하향식 군집화 비교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 descr="AggloDivHierarClustering">
            <a:extLst>
              <a:ext uri="{FF2B5EF4-FFF2-40B4-BE49-F238E27FC236}">
                <a16:creationId xmlns:a16="http://schemas.microsoft.com/office/drawing/2014/main" id="{8473C107-42AF-482A-8DA7-955C503D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31" y="2348880"/>
            <a:ext cx="8221737" cy="399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DA9C4E3-A3BB-4919-8F1C-B5A07DD1EE53}"/>
              </a:ext>
            </a:extLst>
          </p:cNvPr>
          <p:cNvSpPr/>
          <p:nvPr/>
        </p:nvSpPr>
        <p:spPr>
          <a:xfrm>
            <a:off x="163413" y="655839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0"/>
              </a:rPr>
              <a:t>https://quantdare.com/hierarchical-clustering/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35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1240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rbel" panose="020B0503020204020204" pitchFamily="34" charset="0"/>
              </a:rPr>
              <a:t>상향식 </a:t>
            </a:r>
            <a:r>
              <a:rPr lang="ko-KR" altLang="en-US" dirty="0"/>
              <a:t>군집화</a:t>
            </a:r>
            <a:r>
              <a:rPr lang="ko-KR" altLang="en-US" dirty="0">
                <a:latin typeface="Corbel" panose="020B0503020204020204" pitchFamily="34" charset="0"/>
              </a:rPr>
              <a:t> 알고리즘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핵심 수행 절차</a:t>
            </a:r>
            <a:r>
              <a:rPr lang="en-US" altLang="ko-KR" dirty="0">
                <a:latin typeface="Corbel" panose="020B0503020204020204" pitchFamily="34" charset="0"/>
              </a:rPr>
              <a:t>: </a:t>
            </a:r>
            <a:r>
              <a:rPr lang="ko-KR" altLang="en-US" dirty="0">
                <a:latin typeface="Corbel" panose="020B0503020204020204" pitchFamily="34" charset="0"/>
              </a:rPr>
              <a:t>두 군집 사이의 유사도</a:t>
            </a:r>
            <a:r>
              <a:rPr lang="en-US" altLang="ko-KR" dirty="0">
                <a:latin typeface="Corbel" panose="020B0503020204020204" pitchFamily="34" charset="0"/>
              </a:rPr>
              <a:t>/</a:t>
            </a:r>
            <a:r>
              <a:rPr lang="ko-KR" altLang="en-US" dirty="0">
                <a:latin typeface="Corbel" panose="020B0503020204020204" pitchFamily="34" charset="0"/>
              </a:rPr>
              <a:t>거리 측정</a:t>
            </a:r>
            <a:endParaRPr lang="en-US" altLang="ko-KR" dirty="0">
              <a:latin typeface="Corbel" panose="020B050302020402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/>
              <a:t>Min, max, group average, between centroid, etc.</a:t>
            </a:r>
          </a:p>
          <a:p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07504" y="2638028"/>
            <a:ext cx="4419600" cy="1828800"/>
            <a:chOff x="685800" y="1066800"/>
            <a:chExt cx="4419600" cy="1828800"/>
          </a:xfrm>
        </p:grpSpPr>
        <p:sp>
          <p:nvSpPr>
            <p:cNvPr id="6" name="Freeform 29" descr="5%"/>
            <p:cNvSpPr>
              <a:spLocks/>
            </p:cNvSpPr>
            <p:nvPr/>
          </p:nvSpPr>
          <p:spPr bwMode="auto">
            <a:xfrm rot="16200000">
              <a:off x="462757" y="1289843"/>
              <a:ext cx="1828800" cy="1382713"/>
            </a:xfrm>
            <a:custGeom>
              <a:avLst/>
              <a:gdLst>
                <a:gd name="T0" fmla="*/ 433 w 598"/>
                <a:gd name="T1" fmla="*/ 69 h 652"/>
                <a:gd name="T2" fmla="*/ 248 w 598"/>
                <a:gd name="T3" fmla="*/ 0 h 652"/>
                <a:gd name="T4" fmla="*/ 152 w 598"/>
                <a:gd name="T5" fmla="*/ 34 h 652"/>
                <a:gd name="T6" fmla="*/ 125 w 598"/>
                <a:gd name="T7" fmla="*/ 96 h 652"/>
                <a:gd name="T8" fmla="*/ 70 w 598"/>
                <a:gd name="T9" fmla="*/ 172 h 652"/>
                <a:gd name="T10" fmla="*/ 49 w 598"/>
                <a:gd name="T11" fmla="*/ 178 h 652"/>
                <a:gd name="T12" fmla="*/ 29 w 598"/>
                <a:gd name="T13" fmla="*/ 220 h 652"/>
                <a:gd name="T14" fmla="*/ 15 w 598"/>
                <a:gd name="T15" fmla="*/ 261 h 652"/>
                <a:gd name="T16" fmla="*/ 29 w 598"/>
                <a:gd name="T17" fmla="*/ 384 h 652"/>
                <a:gd name="T18" fmla="*/ 97 w 598"/>
                <a:gd name="T19" fmla="*/ 412 h 652"/>
                <a:gd name="T20" fmla="*/ 77 w 598"/>
                <a:gd name="T21" fmla="*/ 487 h 652"/>
                <a:gd name="T22" fmla="*/ 104 w 598"/>
                <a:gd name="T23" fmla="*/ 617 h 652"/>
                <a:gd name="T24" fmla="*/ 166 w 598"/>
                <a:gd name="T25" fmla="*/ 645 h 652"/>
                <a:gd name="T26" fmla="*/ 186 w 598"/>
                <a:gd name="T27" fmla="*/ 652 h 652"/>
                <a:gd name="T28" fmla="*/ 241 w 598"/>
                <a:gd name="T29" fmla="*/ 604 h 652"/>
                <a:gd name="T30" fmla="*/ 351 w 598"/>
                <a:gd name="T31" fmla="*/ 652 h 652"/>
                <a:gd name="T32" fmla="*/ 447 w 598"/>
                <a:gd name="T33" fmla="*/ 590 h 652"/>
                <a:gd name="T34" fmla="*/ 522 w 598"/>
                <a:gd name="T35" fmla="*/ 542 h 652"/>
                <a:gd name="T36" fmla="*/ 570 w 598"/>
                <a:gd name="T37" fmla="*/ 446 h 652"/>
                <a:gd name="T38" fmla="*/ 536 w 598"/>
                <a:gd name="T39" fmla="*/ 391 h 652"/>
                <a:gd name="T40" fmla="*/ 563 w 598"/>
                <a:gd name="T41" fmla="*/ 350 h 652"/>
                <a:gd name="T42" fmla="*/ 598 w 598"/>
                <a:gd name="T43" fmla="*/ 288 h 652"/>
                <a:gd name="T44" fmla="*/ 584 w 598"/>
                <a:gd name="T45" fmla="*/ 192 h 652"/>
                <a:gd name="T46" fmla="*/ 447 w 598"/>
                <a:gd name="T47" fmla="*/ 96 h 652"/>
                <a:gd name="T48" fmla="*/ 433 w 598"/>
                <a:gd name="T49" fmla="*/ 6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chemeClr val="tx1"/>
                    </a:fgClr>
                    <a:bgClr>
                      <a:srgbClr val="FFFFFF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7" name="Oval 30"/>
            <p:cNvSpPr>
              <a:spLocks noChangeArrowheads="1"/>
            </p:cNvSpPr>
            <p:nvPr/>
          </p:nvSpPr>
          <p:spPr bwMode="auto">
            <a:xfrm rot="16200000">
              <a:off x="1752600" y="2209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8" name="Oval 31"/>
            <p:cNvSpPr>
              <a:spLocks noChangeArrowheads="1"/>
            </p:cNvSpPr>
            <p:nvPr/>
          </p:nvSpPr>
          <p:spPr bwMode="auto">
            <a:xfrm rot="16200000">
              <a:off x="1676400" y="1447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9" name="Oval 32"/>
            <p:cNvSpPr>
              <a:spLocks noChangeArrowheads="1"/>
            </p:cNvSpPr>
            <p:nvPr/>
          </p:nvSpPr>
          <p:spPr bwMode="auto">
            <a:xfrm rot="16200000">
              <a:off x="838200" y="1905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10" name="Oval 33"/>
            <p:cNvSpPr>
              <a:spLocks noChangeArrowheads="1"/>
            </p:cNvSpPr>
            <p:nvPr/>
          </p:nvSpPr>
          <p:spPr bwMode="auto">
            <a:xfrm rot="16200000">
              <a:off x="1903413" y="1751013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11" name="Freeform 34" descr="5%"/>
            <p:cNvSpPr>
              <a:spLocks/>
            </p:cNvSpPr>
            <p:nvPr/>
          </p:nvSpPr>
          <p:spPr bwMode="auto">
            <a:xfrm rot="5400000" flipV="1">
              <a:off x="3352800" y="1143000"/>
              <a:ext cx="1828800" cy="1676400"/>
            </a:xfrm>
            <a:custGeom>
              <a:avLst/>
              <a:gdLst>
                <a:gd name="T0" fmla="*/ 433 w 598"/>
                <a:gd name="T1" fmla="*/ 69 h 652"/>
                <a:gd name="T2" fmla="*/ 248 w 598"/>
                <a:gd name="T3" fmla="*/ 0 h 652"/>
                <a:gd name="T4" fmla="*/ 152 w 598"/>
                <a:gd name="T5" fmla="*/ 34 h 652"/>
                <a:gd name="T6" fmla="*/ 125 w 598"/>
                <a:gd name="T7" fmla="*/ 96 h 652"/>
                <a:gd name="T8" fmla="*/ 70 w 598"/>
                <a:gd name="T9" fmla="*/ 172 h 652"/>
                <a:gd name="T10" fmla="*/ 49 w 598"/>
                <a:gd name="T11" fmla="*/ 178 h 652"/>
                <a:gd name="T12" fmla="*/ 29 w 598"/>
                <a:gd name="T13" fmla="*/ 220 h 652"/>
                <a:gd name="T14" fmla="*/ 15 w 598"/>
                <a:gd name="T15" fmla="*/ 261 h 652"/>
                <a:gd name="T16" fmla="*/ 29 w 598"/>
                <a:gd name="T17" fmla="*/ 384 h 652"/>
                <a:gd name="T18" fmla="*/ 97 w 598"/>
                <a:gd name="T19" fmla="*/ 412 h 652"/>
                <a:gd name="T20" fmla="*/ 77 w 598"/>
                <a:gd name="T21" fmla="*/ 487 h 652"/>
                <a:gd name="T22" fmla="*/ 104 w 598"/>
                <a:gd name="T23" fmla="*/ 617 h 652"/>
                <a:gd name="T24" fmla="*/ 166 w 598"/>
                <a:gd name="T25" fmla="*/ 645 h 652"/>
                <a:gd name="T26" fmla="*/ 186 w 598"/>
                <a:gd name="T27" fmla="*/ 652 h 652"/>
                <a:gd name="T28" fmla="*/ 241 w 598"/>
                <a:gd name="T29" fmla="*/ 604 h 652"/>
                <a:gd name="T30" fmla="*/ 351 w 598"/>
                <a:gd name="T31" fmla="*/ 652 h 652"/>
                <a:gd name="T32" fmla="*/ 447 w 598"/>
                <a:gd name="T33" fmla="*/ 590 h 652"/>
                <a:gd name="T34" fmla="*/ 522 w 598"/>
                <a:gd name="T35" fmla="*/ 542 h 652"/>
                <a:gd name="T36" fmla="*/ 570 w 598"/>
                <a:gd name="T37" fmla="*/ 446 h 652"/>
                <a:gd name="T38" fmla="*/ 536 w 598"/>
                <a:gd name="T39" fmla="*/ 391 h 652"/>
                <a:gd name="T40" fmla="*/ 563 w 598"/>
                <a:gd name="T41" fmla="*/ 350 h 652"/>
                <a:gd name="T42" fmla="*/ 598 w 598"/>
                <a:gd name="T43" fmla="*/ 288 h 652"/>
                <a:gd name="T44" fmla="*/ 584 w 598"/>
                <a:gd name="T45" fmla="*/ 192 h 652"/>
                <a:gd name="T46" fmla="*/ 447 w 598"/>
                <a:gd name="T47" fmla="*/ 96 h 652"/>
                <a:gd name="T48" fmla="*/ 433 w 598"/>
                <a:gd name="T49" fmla="*/ 6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chemeClr val="tx1"/>
                    </a:fgClr>
                    <a:bgClr>
                      <a:srgbClr val="FFFFFF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 rot="5400000" flipV="1">
              <a:off x="4876800" y="1600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13" name="Oval 36"/>
            <p:cNvSpPr>
              <a:spLocks noChangeArrowheads="1"/>
            </p:cNvSpPr>
            <p:nvPr/>
          </p:nvSpPr>
          <p:spPr bwMode="auto">
            <a:xfrm rot="5400000" flipV="1">
              <a:off x="3516313" y="1598613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14" name="Oval 37"/>
            <p:cNvSpPr>
              <a:spLocks noChangeArrowheads="1"/>
            </p:cNvSpPr>
            <p:nvPr/>
          </p:nvSpPr>
          <p:spPr bwMode="auto">
            <a:xfrm rot="5400000" flipV="1">
              <a:off x="4038600" y="2209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15" name="Oval 38"/>
            <p:cNvSpPr>
              <a:spLocks noChangeArrowheads="1"/>
            </p:cNvSpPr>
            <p:nvPr/>
          </p:nvSpPr>
          <p:spPr bwMode="auto">
            <a:xfrm rot="5400000" flipV="1">
              <a:off x="4038600" y="1219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16" name="Line 39"/>
            <p:cNvSpPr>
              <a:spLocks noChangeShapeType="1"/>
            </p:cNvSpPr>
            <p:nvPr/>
          </p:nvSpPr>
          <p:spPr bwMode="auto">
            <a:xfrm flipV="1">
              <a:off x="1981200" y="1600200"/>
              <a:ext cx="1524000" cy="15240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</p:grpSp>
      <p:sp>
        <p:nvSpPr>
          <p:cNvPr id="17" name="Text Box 30"/>
          <p:cNvSpPr txBox="1">
            <a:spLocks noChangeArrowheads="1"/>
          </p:cNvSpPr>
          <p:nvPr/>
        </p:nvSpPr>
        <p:spPr bwMode="auto">
          <a:xfrm>
            <a:off x="1475485" y="2854052"/>
            <a:ext cx="1447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 dirty="0">
                <a:solidFill>
                  <a:schemeClr val="accent2"/>
                </a:solidFill>
                <a:latin typeface="Corbel" panose="020B0503020204020204" pitchFamily="34" charset="0"/>
                <a:ea typeface="굴림" charset="-127"/>
              </a:rPr>
              <a:t>Min distance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644008" y="2566020"/>
            <a:ext cx="4419600" cy="1828800"/>
            <a:chOff x="685800" y="1066800"/>
            <a:chExt cx="4419600" cy="1828800"/>
          </a:xfrm>
        </p:grpSpPr>
        <p:sp>
          <p:nvSpPr>
            <p:cNvPr id="19" name="Freeform 29" descr="5%"/>
            <p:cNvSpPr>
              <a:spLocks/>
            </p:cNvSpPr>
            <p:nvPr/>
          </p:nvSpPr>
          <p:spPr bwMode="auto">
            <a:xfrm rot="16200000">
              <a:off x="462757" y="1289843"/>
              <a:ext cx="1828800" cy="1382713"/>
            </a:xfrm>
            <a:custGeom>
              <a:avLst/>
              <a:gdLst>
                <a:gd name="T0" fmla="*/ 433 w 598"/>
                <a:gd name="T1" fmla="*/ 69 h 652"/>
                <a:gd name="T2" fmla="*/ 248 w 598"/>
                <a:gd name="T3" fmla="*/ 0 h 652"/>
                <a:gd name="T4" fmla="*/ 152 w 598"/>
                <a:gd name="T5" fmla="*/ 34 h 652"/>
                <a:gd name="T6" fmla="*/ 125 w 598"/>
                <a:gd name="T7" fmla="*/ 96 h 652"/>
                <a:gd name="T8" fmla="*/ 70 w 598"/>
                <a:gd name="T9" fmla="*/ 172 h 652"/>
                <a:gd name="T10" fmla="*/ 49 w 598"/>
                <a:gd name="T11" fmla="*/ 178 h 652"/>
                <a:gd name="T12" fmla="*/ 29 w 598"/>
                <a:gd name="T13" fmla="*/ 220 h 652"/>
                <a:gd name="T14" fmla="*/ 15 w 598"/>
                <a:gd name="T15" fmla="*/ 261 h 652"/>
                <a:gd name="T16" fmla="*/ 29 w 598"/>
                <a:gd name="T17" fmla="*/ 384 h 652"/>
                <a:gd name="T18" fmla="*/ 97 w 598"/>
                <a:gd name="T19" fmla="*/ 412 h 652"/>
                <a:gd name="T20" fmla="*/ 77 w 598"/>
                <a:gd name="T21" fmla="*/ 487 h 652"/>
                <a:gd name="T22" fmla="*/ 104 w 598"/>
                <a:gd name="T23" fmla="*/ 617 h 652"/>
                <a:gd name="T24" fmla="*/ 166 w 598"/>
                <a:gd name="T25" fmla="*/ 645 h 652"/>
                <a:gd name="T26" fmla="*/ 186 w 598"/>
                <a:gd name="T27" fmla="*/ 652 h 652"/>
                <a:gd name="T28" fmla="*/ 241 w 598"/>
                <a:gd name="T29" fmla="*/ 604 h 652"/>
                <a:gd name="T30" fmla="*/ 351 w 598"/>
                <a:gd name="T31" fmla="*/ 652 h 652"/>
                <a:gd name="T32" fmla="*/ 447 w 598"/>
                <a:gd name="T33" fmla="*/ 590 h 652"/>
                <a:gd name="T34" fmla="*/ 522 w 598"/>
                <a:gd name="T35" fmla="*/ 542 h 652"/>
                <a:gd name="T36" fmla="*/ 570 w 598"/>
                <a:gd name="T37" fmla="*/ 446 h 652"/>
                <a:gd name="T38" fmla="*/ 536 w 598"/>
                <a:gd name="T39" fmla="*/ 391 h 652"/>
                <a:gd name="T40" fmla="*/ 563 w 598"/>
                <a:gd name="T41" fmla="*/ 350 h 652"/>
                <a:gd name="T42" fmla="*/ 598 w 598"/>
                <a:gd name="T43" fmla="*/ 288 h 652"/>
                <a:gd name="T44" fmla="*/ 584 w 598"/>
                <a:gd name="T45" fmla="*/ 192 h 652"/>
                <a:gd name="T46" fmla="*/ 447 w 598"/>
                <a:gd name="T47" fmla="*/ 96 h 652"/>
                <a:gd name="T48" fmla="*/ 433 w 598"/>
                <a:gd name="T49" fmla="*/ 6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chemeClr val="tx1"/>
                    </a:fgClr>
                    <a:bgClr>
                      <a:srgbClr val="FFFFFF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20" name="Oval 30"/>
            <p:cNvSpPr>
              <a:spLocks noChangeArrowheads="1"/>
            </p:cNvSpPr>
            <p:nvPr/>
          </p:nvSpPr>
          <p:spPr bwMode="auto">
            <a:xfrm rot="16200000">
              <a:off x="1752600" y="2209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21" name="Oval 31"/>
            <p:cNvSpPr>
              <a:spLocks noChangeArrowheads="1"/>
            </p:cNvSpPr>
            <p:nvPr/>
          </p:nvSpPr>
          <p:spPr bwMode="auto">
            <a:xfrm rot="16200000">
              <a:off x="1676400" y="1447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22" name="Oval 32"/>
            <p:cNvSpPr>
              <a:spLocks noChangeArrowheads="1"/>
            </p:cNvSpPr>
            <p:nvPr/>
          </p:nvSpPr>
          <p:spPr bwMode="auto">
            <a:xfrm rot="16200000">
              <a:off x="838200" y="19050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23" name="Oval 33"/>
            <p:cNvSpPr>
              <a:spLocks noChangeArrowheads="1"/>
            </p:cNvSpPr>
            <p:nvPr/>
          </p:nvSpPr>
          <p:spPr bwMode="auto">
            <a:xfrm rot="16200000">
              <a:off x="1903413" y="1751013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24" name="Freeform 34" descr="5%"/>
            <p:cNvSpPr>
              <a:spLocks/>
            </p:cNvSpPr>
            <p:nvPr/>
          </p:nvSpPr>
          <p:spPr bwMode="auto">
            <a:xfrm rot="5400000" flipV="1">
              <a:off x="3352800" y="1143000"/>
              <a:ext cx="1828800" cy="1676400"/>
            </a:xfrm>
            <a:custGeom>
              <a:avLst/>
              <a:gdLst>
                <a:gd name="T0" fmla="*/ 433 w 598"/>
                <a:gd name="T1" fmla="*/ 69 h 652"/>
                <a:gd name="T2" fmla="*/ 248 w 598"/>
                <a:gd name="T3" fmla="*/ 0 h 652"/>
                <a:gd name="T4" fmla="*/ 152 w 598"/>
                <a:gd name="T5" fmla="*/ 34 h 652"/>
                <a:gd name="T6" fmla="*/ 125 w 598"/>
                <a:gd name="T7" fmla="*/ 96 h 652"/>
                <a:gd name="T8" fmla="*/ 70 w 598"/>
                <a:gd name="T9" fmla="*/ 172 h 652"/>
                <a:gd name="T10" fmla="*/ 49 w 598"/>
                <a:gd name="T11" fmla="*/ 178 h 652"/>
                <a:gd name="T12" fmla="*/ 29 w 598"/>
                <a:gd name="T13" fmla="*/ 220 h 652"/>
                <a:gd name="T14" fmla="*/ 15 w 598"/>
                <a:gd name="T15" fmla="*/ 261 h 652"/>
                <a:gd name="T16" fmla="*/ 29 w 598"/>
                <a:gd name="T17" fmla="*/ 384 h 652"/>
                <a:gd name="T18" fmla="*/ 97 w 598"/>
                <a:gd name="T19" fmla="*/ 412 h 652"/>
                <a:gd name="T20" fmla="*/ 77 w 598"/>
                <a:gd name="T21" fmla="*/ 487 h 652"/>
                <a:gd name="T22" fmla="*/ 104 w 598"/>
                <a:gd name="T23" fmla="*/ 617 h 652"/>
                <a:gd name="T24" fmla="*/ 166 w 598"/>
                <a:gd name="T25" fmla="*/ 645 h 652"/>
                <a:gd name="T26" fmla="*/ 186 w 598"/>
                <a:gd name="T27" fmla="*/ 652 h 652"/>
                <a:gd name="T28" fmla="*/ 241 w 598"/>
                <a:gd name="T29" fmla="*/ 604 h 652"/>
                <a:gd name="T30" fmla="*/ 351 w 598"/>
                <a:gd name="T31" fmla="*/ 652 h 652"/>
                <a:gd name="T32" fmla="*/ 447 w 598"/>
                <a:gd name="T33" fmla="*/ 590 h 652"/>
                <a:gd name="T34" fmla="*/ 522 w 598"/>
                <a:gd name="T35" fmla="*/ 542 h 652"/>
                <a:gd name="T36" fmla="*/ 570 w 598"/>
                <a:gd name="T37" fmla="*/ 446 h 652"/>
                <a:gd name="T38" fmla="*/ 536 w 598"/>
                <a:gd name="T39" fmla="*/ 391 h 652"/>
                <a:gd name="T40" fmla="*/ 563 w 598"/>
                <a:gd name="T41" fmla="*/ 350 h 652"/>
                <a:gd name="T42" fmla="*/ 598 w 598"/>
                <a:gd name="T43" fmla="*/ 288 h 652"/>
                <a:gd name="T44" fmla="*/ 584 w 598"/>
                <a:gd name="T45" fmla="*/ 192 h 652"/>
                <a:gd name="T46" fmla="*/ 447 w 598"/>
                <a:gd name="T47" fmla="*/ 96 h 652"/>
                <a:gd name="T48" fmla="*/ 433 w 598"/>
                <a:gd name="T49" fmla="*/ 69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8" h="652">
                  <a:moveTo>
                    <a:pt x="433" y="69"/>
                  </a:moveTo>
                  <a:cubicBezTo>
                    <a:pt x="379" y="31"/>
                    <a:pt x="310" y="21"/>
                    <a:pt x="248" y="0"/>
                  </a:cubicBezTo>
                  <a:cubicBezTo>
                    <a:pt x="195" y="7"/>
                    <a:pt x="192" y="10"/>
                    <a:pt x="152" y="34"/>
                  </a:cubicBezTo>
                  <a:cubicBezTo>
                    <a:pt x="144" y="57"/>
                    <a:pt x="132" y="73"/>
                    <a:pt x="125" y="96"/>
                  </a:cubicBezTo>
                  <a:cubicBezTo>
                    <a:pt x="133" y="189"/>
                    <a:pt x="154" y="159"/>
                    <a:pt x="70" y="172"/>
                  </a:cubicBezTo>
                  <a:cubicBezTo>
                    <a:pt x="63" y="173"/>
                    <a:pt x="56" y="176"/>
                    <a:pt x="49" y="178"/>
                  </a:cubicBezTo>
                  <a:cubicBezTo>
                    <a:pt x="29" y="209"/>
                    <a:pt x="39" y="188"/>
                    <a:pt x="29" y="220"/>
                  </a:cubicBezTo>
                  <a:cubicBezTo>
                    <a:pt x="25" y="234"/>
                    <a:pt x="15" y="261"/>
                    <a:pt x="15" y="261"/>
                  </a:cubicBezTo>
                  <a:cubicBezTo>
                    <a:pt x="18" y="302"/>
                    <a:pt x="0" y="355"/>
                    <a:pt x="29" y="384"/>
                  </a:cubicBezTo>
                  <a:cubicBezTo>
                    <a:pt x="46" y="401"/>
                    <a:pt x="97" y="412"/>
                    <a:pt x="97" y="412"/>
                  </a:cubicBezTo>
                  <a:cubicBezTo>
                    <a:pt x="92" y="438"/>
                    <a:pt x="84" y="462"/>
                    <a:pt x="77" y="487"/>
                  </a:cubicBezTo>
                  <a:cubicBezTo>
                    <a:pt x="79" y="523"/>
                    <a:pt x="71" y="585"/>
                    <a:pt x="104" y="617"/>
                  </a:cubicBezTo>
                  <a:cubicBezTo>
                    <a:pt x="121" y="634"/>
                    <a:pt x="144" y="638"/>
                    <a:pt x="166" y="645"/>
                  </a:cubicBezTo>
                  <a:cubicBezTo>
                    <a:pt x="173" y="647"/>
                    <a:pt x="186" y="652"/>
                    <a:pt x="186" y="652"/>
                  </a:cubicBezTo>
                  <a:cubicBezTo>
                    <a:pt x="214" y="643"/>
                    <a:pt x="224" y="628"/>
                    <a:pt x="241" y="604"/>
                  </a:cubicBezTo>
                  <a:cubicBezTo>
                    <a:pt x="276" y="626"/>
                    <a:pt x="311" y="642"/>
                    <a:pt x="351" y="652"/>
                  </a:cubicBezTo>
                  <a:cubicBezTo>
                    <a:pt x="400" y="644"/>
                    <a:pt x="419" y="631"/>
                    <a:pt x="447" y="590"/>
                  </a:cubicBezTo>
                  <a:cubicBezTo>
                    <a:pt x="467" y="531"/>
                    <a:pt x="403" y="553"/>
                    <a:pt x="522" y="542"/>
                  </a:cubicBezTo>
                  <a:cubicBezTo>
                    <a:pt x="555" y="520"/>
                    <a:pt x="557" y="482"/>
                    <a:pt x="570" y="446"/>
                  </a:cubicBezTo>
                  <a:cubicBezTo>
                    <a:pt x="561" y="418"/>
                    <a:pt x="562" y="408"/>
                    <a:pt x="536" y="391"/>
                  </a:cubicBezTo>
                  <a:cubicBezTo>
                    <a:pt x="512" y="355"/>
                    <a:pt x="529" y="362"/>
                    <a:pt x="563" y="350"/>
                  </a:cubicBezTo>
                  <a:cubicBezTo>
                    <a:pt x="595" y="303"/>
                    <a:pt x="586" y="325"/>
                    <a:pt x="598" y="288"/>
                  </a:cubicBezTo>
                  <a:cubicBezTo>
                    <a:pt x="596" y="271"/>
                    <a:pt x="597" y="218"/>
                    <a:pt x="584" y="192"/>
                  </a:cubicBezTo>
                  <a:cubicBezTo>
                    <a:pt x="560" y="146"/>
                    <a:pt x="494" y="112"/>
                    <a:pt x="447" y="96"/>
                  </a:cubicBezTo>
                  <a:cubicBezTo>
                    <a:pt x="437" y="93"/>
                    <a:pt x="438" y="78"/>
                    <a:pt x="433" y="69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pattFill prst="pct5">
                    <a:fgClr>
                      <a:schemeClr val="tx1"/>
                    </a:fgClr>
                    <a:bgClr>
                      <a:srgbClr val="FFFFFF"/>
                    </a:bgClr>
                  </a:patt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25" name="Oval 35"/>
            <p:cNvSpPr>
              <a:spLocks noChangeArrowheads="1"/>
            </p:cNvSpPr>
            <p:nvPr/>
          </p:nvSpPr>
          <p:spPr bwMode="auto">
            <a:xfrm rot="5400000" flipV="1">
              <a:off x="4876800" y="1600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26" name="Oval 36"/>
            <p:cNvSpPr>
              <a:spLocks noChangeArrowheads="1"/>
            </p:cNvSpPr>
            <p:nvPr/>
          </p:nvSpPr>
          <p:spPr bwMode="auto">
            <a:xfrm rot="5400000" flipV="1">
              <a:off x="3516313" y="1598613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27" name="Oval 37"/>
            <p:cNvSpPr>
              <a:spLocks noChangeArrowheads="1"/>
            </p:cNvSpPr>
            <p:nvPr/>
          </p:nvSpPr>
          <p:spPr bwMode="auto">
            <a:xfrm rot="5400000" flipV="1">
              <a:off x="4038600" y="22098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28" name="Oval 38"/>
            <p:cNvSpPr>
              <a:spLocks noChangeArrowheads="1"/>
            </p:cNvSpPr>
            <p:nvPr/>
          </p:nvSpPr>
          <p:spPr bwMode="auto">
            <a:xfrm rot="5400000" flipV="1">
              <a:off x="4038600" y="121920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  <p:sp>
          <p:nvSpPr>
            <p:cNvPr id="29" name="Line 39"/>
            <p:cNvSpPr>
              <a:spLocks noChangeShapeType="1"/>
            </p:cNvSpPr>
            <p:nvPr/>
          </p:nvSpPr>
          <p:spPr bwMode="auto">
            <a:xfrm flipV="1">
              <a:off x="914400" y="1676400"/>
              <a:ext cx="3962400" cy="228600"/>
            </a:xfrm>
            <a:prstGeom prst="line">
              <a:avLst/>
            </a:prstGeom>
            <a:noFill/>
            <a:ln w="25400">
              <a:solidFill>
                <a:srgbClr val="FFCC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Corbel" panose="020B0503020204020204" pitchFamily="34" charset="0"/>
              </a:endParaRPr>
            </a:p>
          </p:txBody>
        </p:sp>
      </p:grpSp>
      <p:sp>
        <p:nvSpPr>
          <p:cNvPr id="30" name="Text Box 30"/>
          <p:cNvSpPr txBox="1">
            <a:spLocks noChangeArrowheads="1"/>
          </p:cNvSpPr>
          <p:nvPr/>
        </p:nvSpPr>
        <p:spPr bwMode="auto">
          <a:xfrm>
            <a:off x="5940152" y="2906142"/>
            <a:ext cx="16112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 dirty="0">
                <a:solidFill>
                  <a:schemeClr val="accent2"/>
                </a:solidFill>
                <a:latin typeface="Corbel" panose="020B0503020204020204" pitchFamily="34" charset="0"/>
                <a:ea typeface="굴림" charset="-127"/>
              </a:rPr>
              <a:t>Max distance</a:t>
            </a:r>
          </a:p>
        </p:txBody>
      </p:sp>
      <p:sp>
        <p:nvSpPr>
          <p:cNvPr id="31" name="Freeform 29" descr="5%"/>
          <p:cNvSpPr>
            <a:spLocks/>
          </p:cNvSpPr>
          <p:nvPr/>
        </p:nvSpPr>
        <p:spPr bwMode="auto">
          <a:xfrm rot="16200000">
            <a:off x="-115539" y="5021311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 rot="16200000">
            <a:off x="1174304" y="59412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33" name="Oval 31"/>
          <p:cNvSpPr>
            <a:spLocks noChangeArrowheads="1"/>
          </p:cNvSpPr>
          <p:nvPr/>
        </p:nvSpPr>
        <p:spPr bwMode="auto">
          <a:xfrm rot="16200000">
            <a:off x="1098104" y="51792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34" name="Oval 32"/>
          <p:cNvSpPr>
            <a:spLocks noChangeArrowheads="1"/>
          </p:cNvSpPr>
          <p:nvPr/>
        </p:nvSpPr>
        <p:spPr bwMode="auto">
          <a:xfrm rot="16200000">
            <a:off x="259904" y="56364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35" name="Oval 33"/>
          <p:cNvSpPr>
            <a:spLocks noChangeArrowheads="1"/>
          </p:cNvSpPr>
          <p:nvPr/>
        </p:nvSpPr>
        <p:spPr bwMode="auto">
          <a:xfrm rot="16200000">
            <a:off x="1325117" y="5482481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36" name="Freeform 34" descr="5%"/>
          <p:cNvSpPr>
            <a:spLocks/>
          </p:cNvSpPr>
          <p:nvPr/>
        </p:nvSpPr>
        <p:spPr bwMode="auto">
          <a:xfrm rot="5400000" flipV="1">
            <a:off x="2774504" y="4874468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7" name="Oval 35"/>
          <p:cNvSpPr>
            <a:spLocks noChangeArrowheads="1"/>
          </p:cNvSpPr>
          <p:nvPr/>
        </p:nvSpPr>
        <p:spPr bwMode="auto">
          <a:xfrm rot="5400000" flipV="1">
            <a:off x="4298504" y="53316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38" name="Oval 36"/>
          <p:cNvSpPr>
            <a:spLocks noChangeArrowheads="1"/>
          </p:cNvSpPr>
          <p:nvPr/>
        </p:nvSpPr>
        <p:spPr bwMode="auto">
          <a:xfrm rot="5400000" flipV="1">
            <a:off x="2938017" y="53316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39" name="Oval 37"/>
          <p:cNvSpPr>
            <a:spLocks noChangeArrowheads="1"/>
          </p:cNvSpPr>
          <p:nvPr/>
        </p:nvSpPr>
        <p:spPr bwMode="auto">
          <a:xfrm rot="5400000" flipV="1">
            <a:off x="3460304" y="59412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40" name="Oval 38"/>
          <p:cNvSpPr>
            <a:spLocks noChangeArrowheads="1"/>
          </p:cNvSpPr>
          <p:nvPr/>
        </p:nvSpPr>
        <p:spPr bwMode="auto">
          <a:xfrm rot="5400000" flipV="1">
            <a:off x="3460304" y="49506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>
            <a:off x="1250504" y="5941268"/>
            <a:ext cx="2209800" cy="76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 flipV="1">
            <a:off x="1250504" y="5407868"/>
            <a:ext cx="1676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 flipV="1">
            <a:off x="1250504" y="5026868"/>
            <a:ext cx="2209800" cy="914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 flipV="1">
            <a:off x="1250504" y="5407868"/>
            <a:ext cx="30480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>
            <a:off x="1402904" y="5560268"/>
            <a:ext cx="2057400" cy="457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46" name="Line 44"/>
          <p:cNvSpPr>
            <a:spLocks noChangeShapeType="1"/>
          </p:cNvSpPr>
          <p:nvPr/>
        </p:nvSpPr>
        <p:spPr bwMode="auto">
          <a:xfrm flipV="1">
            <a:off x="1402904" y="5407868"/>
            <a:ext cx="1524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47" name="Line 45"/>
          <p:cNvSpPr>
            <a:spLocks noChangeShapeType="1"/>
          </p:cNvSpPr>
          <p:nvPr/>
        </p:nvSpPr>
        <p:spPr bwMode="auto">
          <a:xfrm flipV="1">
            <a:off x="1402904" y="5026868"/>
            <a:ext cx="2057400" cy="533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48" name="Line 46"/>
          <p:cNvSpPr>
            <a:spLocks noChangeShapeType="1"/>
          </p:cNvSpPr>
          <p:nvPr/>
        </p:nvSpPr>
        <p:spPr bwMode="auto">
          <a:xfrm flipV="1">
            <a:off x="1402904" y="5407868"/>
            <a:ext cx="28956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49" name="Line 47"/>
          <p:cNvSpPr>
            <a:spLocks noChangeShapeType="1"/>
          </p:cNvSpPr>
          <p:nvPr/>
        </p:nvSpPr>
        <p:spPr bwMode="auto">
          <a:xfrm>
            <a:off x="336104" y="5636468"/>
            <a:ext cx="3124200" cy="3810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50" name="Line 48"/>
          <p:cNvSpPr>
            <a:spLocks noChangeShapeType="1"/>
          </p:cNvSpPr>
          <p:nvPr/>
        </p:nvSpPr>
        <p:spPr bwMode="auto">
          <a:xfrm flipV="1">
            <a:off x="336104" y="5407868"/>
            <a:ext cx="39624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51" name="Line 49"/>
          <p:cNvSpPr>
            <a:spLocks noChangeShapeType="1"/>
          </p:cNvSpPr>
          <p:nvPr/>
        </p:nvSpPr>
        <p:spPr bwMode="auto">
          <a:xfrm flipV="1">
            <a:off x="336104" y="5026868"/>
            <a:ext cx="3124200" cy="609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52" name="Line 50"/>
          <p:cNvSpPr>
            <a:spLocks noChangeShapeType="1"/>
          </p:cNvSpPr>
          <p:nvPr/>
        </p:nvSpPr>
        <p:spPr bwMode="auto">
          <a:xfrm flipV="1">
            <a:off x="336104" y="5407868"/>
            <a:ext cx="25908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53" name="Line 51"/>
          <p:cNvSpPr>
            <a:spLocks noChangeShapeType="1"/>
          </p:cNvSpPr>
          <p:nvPr/>
        </p:nvSpPr>
        <p:spPr bwMode="auto">
          <a:xfrm>
            <a:off x="1174304" y="5179268"/>
            <a:ext cx="2286000" cy="8382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54" name="Line 52"/>
          <p:cNvSpPr>
            <a:spLocks noChangeShapeType="1"/>
          </p:cNvSpPr>
          <p:nvPr/>
        </p:nvSpPr>
        <p:spPr bwMode="auto">
          <a:xfrm>
            <a:off x="1174304" y="5179268"/>
            <a:ext cx="17526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55" name="Line 53"/>
          <p:cNvSpPr>
            <a:spLocks noChangeShapeType="1"/>
          </p:cNvSpPr>
          <p:nvPr/>
        </p:nvSpPr>
        <p:spPr bwMode="auto">
          <a:xfrm flipV="1">
            <a:off x="1174304" y="5026868"/>
            <a:ext cx="2286000" cy="1524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56" name="Line 54"/>
          <p:cNvSpPr>
            <a:spLocks noChangeShapeType="1"/>
          </p:cNvSpPr>
          <p:nvPr/>
        </p:nvSpPr>
        <p:spPr bwMode="auto">
          <a:xfrm>
            <a:off x="1174304" y="5179268"/>
            <a:ext cx="3124200" cy="228600"/>
          </a:xfrm>
          <a:prstGeom prst="line">
            <a:avLst/>
          </a:prstGeom>
          <a:noFill/>
          <a:ln w="6350">
            <a:solidFill>
              <a:srgbClr val="FF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57" name="Text Box 30"/>
          <p:cNvSpPr txBox="1">
            <a:spLocks noChangeArrowheads="1"/>
          </p:cNvSpPr>
          <p:nvPr/>
        </p:nvSpPr>
        <p:spPr bwMode="auto">
          <a:xfrm>
            <a:off x="1043608" y="5424418"/>
            <a:ext cx="28803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 dirty="0">
                <a:solidFill>
                  <a:schemeClr val="accent2"/>
                </a:solidFill>
                <a:latin typeface="Corbel" panose="020B0503020204020204" pitchFamily="34" charset="0"/>
                <a:ea typeface="굴림" charset="-127"/>
              </a:rPr>
              <a:t>Group average distance</a:t>
            </a:r>
          </a:p>
        </p:txBody>
      </p:sp>
      <p:sp>
        <p:nvSpPr>
          <p:cNvPr id="58" name="Line 2"/>
          <p:cNvSpPr>
            <a:spLocks noChangeShapeType="1"/>
          </p:cNvSpPr>
          <p:nvPr/>
        </p:nvSpPr>
        <p:spPr bwMode="auto">
          <a:xfrm flipV="1">
            <a:off x="5329808" y="5712668"/>
            <a:ext cx="2895600" cy="0"/>
          </a:xfrm>
          <a:prstGeom prst="line">
            <a:avLst/>
          </a:prstGeom>
          <a:noFill/>
          <a:ln w="25400">
            <a:solidFill>
              <a:srgbClr val="FFCC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59" name="Freeform 3" descr="5%"/>
          <p:cNvSpPr>
            <a:spLocks/>
          </p:cNvSpPr>
          <p:nvPr/>
        </p:nvSpPr>
        <p:spPr bwMode="auto">
          <a:xfrm rot="16200000">
            <a:off x="4420965" y="5021311"/>
            <a:ext cx="1828800" cy="1382713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0" name="Oval 31"/>
          <p:cNvSpPr>
            <a:spLocks noChangeArrowheads="1"/>
          </p:cNvSpPr>
          <p:nvPr/>
        </p:nvSpPr>
        <p:spPr bwMode="auto">
          <a:xfrm rot="16200000">
            <a:off x="5710808" y="59412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61" name="Oval 32"/>
          <p:cNvSpPr>
            <a:spLocks noChangeArrowheads="1"/>
          </p:cNvSpPr>
          <p:nvPr/>
        </p:nvSpPr>
        <p:spPr bwMode="auto">
          <a:xfrm rot="16200000">
            <a:off x="5634608" y="51792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62" name="Oval 33"/>
          <p:cNvSpPr>
            <a:spLocks noChangeArrowheads="1"/>
          </p:cNvSpPr>
          <p:nvPr/>
        </p:nvSpPr>
        <p:spPr bwMode="auto">
          <a:xfrm rot="16200000">
            <a:off x="4796408" y="56364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63" name="Oval 34"/>
          <p:cNvSpPr>
            <a:spLocks noChangeArrowheads="1"/>
          </p:cNvSpPr>
          <p:nvPr/>
        </p:nvSpPr>
        <p:spPr bwMode="auto">
          <a:xfrm rot="16200000">
            <a:off x="5861621" y="5482481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64" name="Freeform 35" descr="5%"/>
          <p:cNvSpPr>
            <a:spLocks/>
          </p:cNvSpPr>
          <p:nvPr/>
        </p:nvSpPr>
        <p:spPr bwMode="auto">
          <a:xfrm rot="5400000" flipV="1">
            <a:off x="7311008" y="4874468"/>
            <a:ext cx="1828800" cy="1676400"/>
          </a:xfrm>
          <a:custGeom>
            <a:avLst/>
            <a:gdLst>
              <a:gd name="T0" fmla="*/ 433 w 598"/>
              <a:gd name="T1" fmla="*/ 69 h 652"/>
              <a:gd name="T2" fmla="*/ 248 w 598"/>
              <a:gd name="T3" fmla="*/ 0 h 652"/>
              <a:gd name="T4" fmla="*/ 152 w 598"/>
              <a:gd name="T5" fmla="*/ 34 h 652"/>
              <a:gd name="T6" fmla="*/ 125 w 598"/>
              <a:gd name="T7" fmla="*/ 96 h 652"/>
              <a:gd name="T8" fmla="*/ 70 w 598"/>
              <a:gd name="T9" fmla="*/ 172 h 652"/>
              <a:gd name="T10" fmla="*/ 49 w 598"/>
              <a:gd name="T11" fmla="*/ 178 h 652"/>
              <a:gd name="T12" fmla="*/ 29 w 598"/>
              <a:gd name="T13" fmla="*/ 220 h 652"/>
              <a:gd name="T14" fmla="*/ 15 w 598"/>
              <a:gd name="T15" fmla="*/ 261 h 652"/>
              <a:gd name="T16" fmla="*/ 29 w 598"/>
              <a:gd name="T17" fmla="*/ 384 h 652"/>
              <a:gd name="T18" fmla="*/ 97 w 598"/>
              <a:gd name="T19" fmla="*/ 412 h 652"/>
              <a:gd name="T20" fmla="*/ 77 w 598"/>
              <a:gd name="T21" fmla="*/ 487 h 652"/>
              <a:gd name="T22" fmla="*/ 104 w 598"/>
              <a:gd name="T23" fmla="*/ 617 h 652"/>
              <a:gd name="T24" fmla="*/ 166 w 598"/>
              <a:gd name="T25" fmla="*/ 645 h 652"/>
              <a:gd name="T26" fmla="*/ 186 w 598"/>
              <a:gd name="T27" fmla="*/ 652 h 652"/>
              <a:gd name="T28" fmla="*/ 241 w 598"/>
              <a:gd name="T29" fmla="*/ 604 h 652"/>
              <a:gd name="T30" fmla="*/ 351 w 598"/>
              <a:gd name="T31" fmla="*/ 652 h 652"/>
              <a:gd name="T32" fmla="*/ 447 w 598"/>
              <a:gd name="T33" fmla="*/ 590 h 652"/>
              <a:gd name="T34" fmla="*/ 522 w 598"/>
              <a:gd name="T35" fmla="*/ 542 h 652"/>
              <a:gd name="T36" fmla="*/ 570 w 598"/>
              <a:gd name="T37" fmla="*/ 446 h 652"/>
              <a:gd name="T38" fmla="*/ 536 w 598"/>
              <a:gd name="T39" fmla="*/ 391 h 652"/>
              <a:gd name="T40" fmla="*/ 563 w 598"/>
              <a:gd name="T41" fmla="*/ 350 h 652"/>
              <a:gd name="T42" fmla="*/ 598 w 598"/>
              <a:gd name="T43" fmla="*/ 288 h 652"/>
              <a:gd name="T44" fmla="*/ 584 w 598"/>
              <a:gd name="T45" fmla="*/ 192 h 652"/>
              <a:gd name="T46" fmla="*/ 447 w 598"/>
              <a:gd name="T47" fmla="*/ 96 h 652"/>
              <a:gd name="T48" fmla="*/ 433 w 598"/>
              <a:gd name="T49" fmla="*/ 69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98" h="652">
                <a:moveTo>
                  <a:pt x="433" y="69"/>
                </a:moveTo>
                <a:cubicBezTo>
                  <a:pt x="379" y="31"/>
                  <a:pt x="310" y="21"/>
                  <a:pt x="248" y="0"/>
                </a:cubicBezTo>
                <a:cubicBezTo>
                  <a:pt x="195" y="7"/>
                  <a:pt x="192" y="10"/>
                  <a:pt x="152" y="34"/>
                </a:cubicBezTo>
                <a:cubicBezTo>
                  <a:pt x="144" y="57"/>
                  <a:pt x="132" y="73"/>
                  <a:pt x="125" y="96"/>
                </a:cubicBezTo>
                <a:cubicBezTo>
                  <a:pt x="133" y="189"/>
                  <a:pt x="154" y="159"/>
                  <a:pt x="70" y="172"/>
                </a:cubicBezTo>
                <a:cubicBezTo>
                  <a:pt x="63" y="173"/>
                  <a:pt x="56" y="176"/>
                  <a:pt x="49" y="178"/>
                </a:cubicBezTo>
                <a:cubicBezTo>
                  <a:pt x="29" y="209"/>
                  <a:pt x="39" y="188"/>
                  <a:pt x="29" y="220"/>
                </a:cubicBezTo>
                <a:cubicBezTo>
                  <a:pt x="25" y="234"/>
                  <a:pt x="15" y="261"/>
                  <a:pt x="15" y="261"/>
                </a:cubicBezTo>
                <a:cubicBezTo>
                  <a:pt x="18" y="302"/>
                  <a:pt x="0" y="355"/>
                  <a:pt x="29" y="384"/>
                </a:cubicBezTo>
                <a:cubicBezTo>
                  <a:pt x="46" y="401"/>
                  <a:pt x="97" y="412"/>
                  <a:pt x="97" y="412"/>
                </a:cubicBezTo>
                <a:cubicBezTo>
                  <a:pt x="92" y="438"/>
                  <a:pt x="84" y="462"/>
                  <a:pt x="77" y="487"/>
                </a:cubicBezTo>
                <a:cubicBezTo>
                  <a:pt x="79" y="523"/>
                  <a:pt x="71" y="585"/>
                  <a:pt x="104" y="617"/>
                </a:cubicBezTo>
                <a:cubicBezTo>
                  <a:pt x="121" y="634"/>
                  <a:pt x="144" y="638"/>
                  <a:pt x="166" y="645"/>
                </a:cubicBezTo>
                <a:cubicBezTo>
                  <a:pt x="173" y="647"/>
                  <a:pt x="186" y="652"/>
                  <a:pt x="186" y="652"/>
                </a:cubicBezTo>
                <a:cubicBezTo>
                  <a:pt x="214" y="643"/>
                  <a:pt x="224" y="628"/>
                  <a:pt x="241" y="604"/>
                </a:cubicBezTo>
                <a:cubicBezTo>
                  <a:pt x="276" y="626"/>
                  <a:pt x="311" y="642"/>
                  <a:pt x="351" y="652"/>
                </a:cubicBezTo>
                <a:cubicBezTo>
                  <a:pt x="400" y="644"/>
                  <a:pt x="419" y="631"/>
                  <a:pt x="447" y="590"/>
                </a:cubicBezTo>
                <a:cubicBezTo>
                  <a:pt x="467" y="531"/>
                  <a:pt x="403" y="553"/>
                  <a:pt x="522" y="542"/>
                </a:cubicBezTo>
                <a:cubicBezTo>
                  <a:pt x="555" y="520"/>
                  <a:pt x="557" y="482"/>
                  <a:pt x="570" y="446"/>
                </a:cubicBezTo>
                <a:cubicBezTo>
                  <a:pt x="561" y="418"/>
                  <a:pt x="562" y="408"/>
                  <a:pt x="536" y="391"/>
                </a:cubicBezTo>
                <a:cubicBezTo>
                  <a:pt x="512" y="355"/>
                  <a:pt x="529" y="362"/>
                  <a:pt x="563" y="350"/>
                </a:cubicBezTo>
                <a:cubicBezTo>
                  <a:pt x="595" y="303"/>
                  <a:pt x="586" y="325"/>
                  <a:pt x="598" y="288"/>
                </a:cubicBezTo>
                <a:cubicBezTo>
                  <a:pt x="596" y="271"/>
                  <a:pt x="597" y="218"/>
                  <a:pt x="584" y="192"/>
                </a:cubicBezTo>
                <a:cubicBezTo>
                  <a:pt x="560" y="146"/>
                  <a:pt x="494" y="112"/>
                  <a:pt x="447" y="96"/>
                </a:cubicBezTo>
                <a:cubicBezTo>
                  <a:pt x="437" y="93"/>
                  <a:pt x="438" y="78"/>
                  <a:pt x="433" y="69"/>
                </a:cubicBezTo>
                <a:close/>
              </a:path>
            </a:pathLst>
          </a:custGeom>
          <a:noFill/>
          <a:ln w="127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pattFill prst="pct5">
                  <a:fgClr>
                    <a:schemeClr val="tx1"/>
                  </a:fgClr>
                  <a:bgClr>
                    <a:srgbClr val="FFFFFF"/>
                  </a:bgClr>
                </a:patt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65" name="Oval 36"/>
          <p:cNvSpPr>
            <a:spLocks noChangeArrowheads="1"/>
          </p:cNvSpPr>
          <p:nvPr/>
        </p:nvSpPr>
        <p:spPr bwMode="auto">
          <a:xfrm rot="5400000" flipV="1">
            <a:off x="8835008" y="53316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66" name="Oval 37"/>
          <p:cNvSpPr>
            <a:spLocks noChangeArrowheads="1"/>
          </p:cNvSpPr>
          <p:nvPr/>
        </p:nvSpPr>
        <p:spPr bwMode="auto">
          <a:xfrm rot="5400000" flipV="1">
            <a:off x="7474521" y="5330081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67" name="Oval 38"/>
          <p:cNvSpPr>
            <a:spLocks noChangeArrowheads="1"/>
          </p:cNvSpPr>
          <p:nvPr/>
        </p:nvSpPr>
        <p:spPr bwMode="auto">
          <a:xfrm rot="5400000" flipV="1">
            <a:off x="7996808" y="59412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68" name="Oval 39"/>
          <p:cNvSpPr>
            <a:spLocks noChangeArrowheads="1"/>
          </p:cNvSpPr>
          <p:nvPr/>
        </p:nvSpPr>
        <p:spPr bwMode="auto">
          <a:xfrm rot="5400000" flipV="1">
            <a:off x="7996808" y="4950668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latin typeface="Corbel" panose="020B0503020204020204" pitchFamily="34" charset="0"/>
            </a:endParaRPr>
          </a:p>
        </p:txBody>
      </p:sp>
      <p:sp>
        <p:nvSpPr>
          <p:cNvPr id="69" name="Text Box 42"/>
          <p:cNvSpPr txBox="1">
            <a:spLocks noChangeArrowheads="1"/>
          </p:cNvSpPr>
          <p:nvPr/>
        </p:nvSpPr>
        <p:spPr bwMode="auto">
          <a:xfrm>
            <a:off x="5177408" y="5560268"/>
            <a:ext cx="22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FF0000"/>
                </a:solidFill>
                <a:latin typeface="Corbel" panose="020B0503020204020204" pitchFamily="34" charset="0"/>
                <a:ea typeface="굴림" charset="-127"/>
                <a:sym typeface="Symbol" pitchFamily="18" charset="2"/>
              </a:rPr>
              <a:t></a:t>
            </a:r>
          </a:p>
        </p:txBody>
      </p:sp>
      <p:sp>
        <p:nvSpPr>
          <p:cNvPr id="70" name="Text Box 43"/>
          <p:cNvSpPr txBox="1">
            <a:spLocks noChangeArrowheads="1"/>
          </p:cNvSpPr>
          <p:nvPr/>
        </p:nvSpPr>
        <p:spPr bwMode="auto">
          <a:xfrm>
            <a:off x="8073008" y="5560268"/>
            <a:ext cx="228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>
                <a:solidFill>
                  <a:srgbClr val="FF0000"/>
                </a:solidFill>
                <a:latin typeface="Corbel" panose="020B0503020204020204" pitchFamily="34" charset="0"/>
                <a:ea typeface="굴림" charset="-127"/>
                <a:sym typeface="Symbol" pitchFamily="18" charset="2"/>
              </a:rPr>
              <a:t></a:t>
            </a:r>
          </a:p>
        </p:txBody>
      </p:sp>
      <p:sp>
        <p:nvSpPr>
          <p:cNvPr id="71" name="Text Box 30"/>
          <p:cNvSpPr txBox="1">
            <a:spLocks noChangeArrowheads="1"/>
          </p:cNvSpPr>
          <p:nvPr/>
        </p:nvSpPr>
        <p:spPr bwMode="auto">
          <a:xfrm>
            <a:off x="5508104" y="5330924"/>
            <a:ext cx="288032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ko-KR" sz="1600" b="1" dirty="0">
                <a:solidFill>
                  <a:schemeClr val="accent2"/>
                </a:solidFill>
                <a:latin typeface="Corbel" panose="020B0503020204020204" pitchFamily="34" charset="0"/>
                <a:ea typeface="굴림" charset="-127"/>
              </a:rPr>
              <a:t>Between centroids distance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36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9218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상향식 군집화 알고리즘</a:t>
            </a:r>
            <a:endParaRPr lang="en-US" altLang="ko-KR" dirty="0"/>
          </a:p>
          <a:p>
            <a:pPr lvl="1"/>
            <a:r>
              <a:rPr lang="en-US" altLang="ko-KR" u="sng" dirty="0"/>
              <a:t>Single linkage (minimum distance)</a:t>
            </a:r>
            <a:r>
              <a:rPr lang="en-US" altLang="ko-KR" dirty="0"/>
              <a:t>: </a:t>
            </a:r>
            <a:r>
              <a:rPr lang="ko-KR" altLang="en-US" dirty="0"/>
              <a:t>각 군집에 속한 개체들 사이의 거리 중 가장 가까운 값을 </a:t>
            </a:r>
            <a:r>
              <a:rPr lang="ko-KR" altLang="en-US" dirty="0" err="1"/>
              <a:t>군집간</a:t>
            </a:r>
            <a:r>
              <a:rPr lang="ko-KR" altLang="en-US" dirty="0"/>
              <a:t> 거리로 정의</a:t>
            </a:r>
            <a:endParaRPr lang="en-US" altLang="ko-KR" dirty="0"/>
          </a:p>
          <a:p>
            <a:pPr lvl="1"/>
            <a:r>
              <a:rPr lang="en-US" altLang="ko-KR" u="sng" dirty="0"/>
              <a:t>Complete linkage (maximum distance)</a:t>
            </a:r>
            <a:r>
              <a:rPr lang="en-US" altLang="ko-KR" dirty="0"/>
              <a:t>: </a:t>
            </a:r>
            <a:r>
              <a:rPr lang="ko-KR" altLang="en-US" dirty="0"/>
              <a:t>각 군집에 속한 개체들 사이의 거리 중 가장 먼 값을 </a:t>
            </a:r>
            <a:r>
              <a:rPr lang="ko-KR" altLang="en-US" dirty="0" err="1"/>
              <a:t>군집간</a:t>
            </a:r>
            <a:r>
              <a:rPr lang="ko-KR" altLang="en-US" dirty="0"/>
              <a:t> 거리로 정의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4" descr="Single_Linkage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524" y="3443745"/>
            <a:ext cx="2991803" cy="318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farthest_neighbor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55" y="3424313"/>
            <a:ext cx="3368993" cy="3231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91325" y="320377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Corbel" panose="020B0503020204020204" pitchFamily="34" charset="0"/>
              </a:rPr>
              <a:t>Single linkage</a:t>
            </a:r>
            <a:endParaRPr lang="ko-KR" altLang="en-US" sz="1400" b="1" dirty="0">
              <a:solidFill>
                <a:schemeClr val="accent6"/>
              </a:solidFill>
              <a:latin typeface="Corbel" panose="020B05030202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36751" y="3203897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Corbel" panose="020B0503020204020204" pitchFamily="34" charset="0"/>
              </a:rPr>
              <a:t>Complete linkage</a:t>
            </a:r>
            <a:endParaRPr lang="ko-KR" altLang="en-US" sz="1400" b="1" dirty="0">
              <a:solidFill>
                <a:schemeClr val="accent6"/>
              </a:solidFill>
              <a:latin typeface="Corbel" panose="020B0503020204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37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5864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상향식 군집화 알고리즘</a:t>
            </a:r>
            <a:endParaRPr lang="en-US" altLang="ko-KR" dirty="0"/>
          </a:p>
          <a:p>
            <a:pPr lvl="1"/>
            <a:r>
              <a:rPr lang="en-US" altLang="ko-KR" u="sng" dirty="0"/>
              <a:t>Average linkage (mean distance)</a:t>
            </a:r>
            <a:r>
              <a:rPr lang="en-US" altLang="ko-KR" dirty="0"/>
              <a:t>: </a:t>
            </a:r>
            <a:r>
              <a:rPr lang="ko-KR" altLang="en-US" dirty="0"/>
              <a:t>각 군집에 속한 개체들 사이의 거리</a:t>
            </a:r>
            <a:r>
              <a:rPr lang="en-US" altLang="ko-KR" dirty="0"/>
              <a:t> </a:t>
            </a:r>
            <a:r>
              <a:rPr lang="ko-KR" altLang="en-US" dirty="0"/>
              <a:t>평균값을 </a:t>
            </a:r>
            <a:r>
              <a:rPr lang="ko-KR" altLang="en-US" dirty="0" err="1"/>
              <a:t>군집간</a:t>
            </a:r>
            <a:r>
              <a:rPr lang="ko-KR" altLang="en-US" dirty="0"/>
              <a:t> 거리로 정의</a:t>
            </a:r>
            <a:endParaRPr lang="en-US" altLang="ko-KR" dirty="0"/>
          </a:p>
          <a:p>
            <a:pPr lvl="1"/>
            <a:r>
              <a:rPr lang="en-US" altLang="ko-KR" u="sng" dirty="0"/>
              <a:t>Centroid linkage (distance between centroids)</a:t>
            </a:r>
            <a:r>
              <a:rPr lang="en-US" altLang="ko-KR" dirty="0"/>
              <a:t>: </a:t>
            </a:r>
            <a:r>
              <a:rPr lang="ko-KR" altLang="en-US" dirty="0"/>
              <a:t>각 군집의 중심간 거리를 </a:t>
            </a:r>
            <a:r>
              <a:rPr lang="ko-KR" altLang="en-US" dirty="0" err="1"/>
              <a:t>군집간</a:t>
            </a:r>
            <a:r>
              <a:rPr lang="ko-KR" altLang="en-US" dirty="0"/>
              <a:t> 거리로 정의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Picture 4" descr="Single_Linkage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999" y="3429006"/>
            <a:ext cx="2991803" cy="318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37375" y="312122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Corbel" panose="020B0503020204020204" pitchFamily="34" charset="0"/>
              </a:rPr>
              <a:t>Average linkage</a:t>
            </a:r>
            <a:endParaRPr lang="ko-KR" altLang="en-US" sz="1400" b="1" dirty="0">
              <a:solidFill>
                <a:schemeClr val="accent6"/>
              </a:solidFill>
              <a:latin typeface="Corbel" panose="020B0503020204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82801" y="3121347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6"/>
                </a:solidFill>
                <a:latin typeface="Corbel" panose="020B0503020204020204" pitchFamily="34" charset="0"/>
              </a:rPr>
              <a:t>Centroid linkage</a:t>
            </a:r>
            <a:endParaRPr lang="ko-KR" altLang="en-US" sz="1400" b="1" dirty="0">
              <a:solidFill>
                <a:schemeClr val="accent6"/>
              </a:solidFill>
              <a:latin typeface="Corbel" panose="020B0503020204020204" pitchFamily="34" charset="0"/>
            </a:endParaRPr>
          </a:p>
        </p:txBody>
      </p:sp>
      <p:pic>
        <p:nvPicPr>
          <p:cNvPr id="12" name="Picture 5" descr="Group_Averag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05" y="3426220"/>
            <a:ext cx="2854643" cy="309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이등변 삼각형 12"/>
          <p:cNvSpPr/>
          <p:nvPr/>
        </p:nvSpPr>
        <p:spPr bwMode="auto">
          <a:xfrm>
            <a:off x="5866110" y="5949404"/>
            <a:ext cx="216024" cy="144016"/>
          </a:xfrm>
          <a:prstGeom prst="triangl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 bwMode="auto">
          <a:xfrm>
            <a:off x="7594302" y="4077196"/>
            <a:ext cx="216024" cy="144016"/>
          </a:xfrm>
          <a:prstGeom prst="triangl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직선 연결선 14"/>
          <p:cNvCxnSpPr>
            <a:stCxn id="13" idx="5"/>
            <a:endCxn id="14" idx="3"/>
          </p:cNvCxnSpPr>
          <p:nvPr/>
        </p:nvCxnSpPr>
        <p:spPr bwMode="auto">
          <a:xfrm flipV="1">
            <a:off x="6028128" y="4221212"/>
            <a:ext cx="1674186" cy="1800200"/>
          </a:xfrm>
          <a:prstGeom prst="line">
            <a:avLst/>
          </a:prstGeom>
          <a:solidFill>
            <a:schemeClr val="bg1"/>
          </a:solidFill>
          <a:ln w="9525" cap="flat" cmpd="sng" algn="ctr">
            <a:solidFill>
              <a:srgbClr val="00008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직선 연결선 15"/>
          <p:cNvCxnSpPr/>
          <p:nvPr/>
        </p:nvCxnSpPr>
        <p:spPr bwMode="auto">
          <a:xfrm flipH="1">
            <a:off x="5968513" y="4653260"/>
            <a:ext cx="1265749" cy="983630"/>
          </a:xfrm>
          <a:prstGeom prst="line">
            <a:avLst/>
          </a:prstGeom>
          <a:solidFill>
            <a:schemeClr val="bg1"/>
          </a:solidFill>
          <a:ln w="571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38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8817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상향식 군집화 알고리즘</a:t>
            </a:r>
            <a:r>
              <a:rPr lang="en-US" altLang="ko-KR" dirty="0"/>
              <a:t>: Ward’s method</a:t>
            </a:r>
          </a:p>
          <a:p>
            <a:pPr lvl="1"/>
            <a:r>
              <a:rPr lang="ko-KR" altLang="en-US" dirty="0"/>
              <a:t>두 군집간의 거리를 군집이 병합된 이후의 </a:t>
            </a:r>
            <a:r>
              <a:rPr lang="en-US" altLang="ko-KR" dirty="0"/>
              <a:t>Sum of Squared Error (SSE)</a:t>
            </a:r>
            <a:r>
              <a:rPr lang="ko-KR" altLang="en-US" dirty="0"/>
              <a:t>와 개별 군집의 </a:t>
            </a:r>
            <a:r>
              <a:rPr lang="en-US" altLang="ko-KR" dirty="0"/>
              <a:t>SSE</a:t>
            </a:r>
            <a:r>
              <a:rPr lang="ko-KR" altLang="en-US" dirty="0"/>
              <a:t>의 합과의 차이로 정의</a:t>
            </a:r>
            <a:endParaRPr lang="en-US" altLang="ko-KR" dirty="0"/>
          </a:p>
          <a:p>
            <a:pPr lvl="2"/>
            <a:r>
              <a:rPr lang="ko-KR" altLang="en-US" dirty="0"/>
              <a:t>병합 전 </a:t>
            </a:r>
            <a:r>
              <a:rPr lang="en-US" altLang="ko-KR" dirty="0"/>
              <a:t>SSE: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병합 후 </a:t>
            </a:r>
            <a:r>
              <a:rPr lang="en-US" altLang="ko-KR" dirty="0"/>
              <a:t>SSE: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Ward’s distance: 45 – 8 = 37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 bwMode="auto">
          <a:xfrm>
            <a:off x="2676626" y="3018160"/>
            <a:ext cx="216000" cy="21602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59" name="직사각형 58"/>
          <p:cNvSpPr/>
          <p:nvPr/>
        </p:nvSpPr>
        <p:spPr bwMode="auto">
          <a:xfrm>
            <a:off x="3554422" y="3018160"/>
            <a:ext cx="216000" cy="21602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 bwMode="auto">
          <a:xfrm>
            <a:off x="2684028" y="3954264"/>
            <a:ext cx="216000" cy="21602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 bwMode="auto">
          <a:xfrm>
            <a:off x="3556159" y="3954264"/>
            <a:ext cx="216000" cy="216024"/>
          </a:xfrm>
          <a:prstGeom prst="rect">
            <a:avLst/>
          </a:prstGeom>
          <a:solidFill>
            <a:srgbClr val="4F81B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62" name="타원 61"/>
          <p:cNvSpPr/>
          <p:nvPr/>
        </p:nvSpPr>
        <p:spPr bwMode="auto">
          <a:xfrm>
            <a:off x="4981160" y="3018160"/>
            <a:ext cx="216000" cy="216024"/>
          </a:xfrm>
          <a:prstGeom prst="ellipse">
            <a:avLst/>
          </a:prstGeom>
          <a:solidFill>
            <a:srgbClr val="F79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 bwMode="auto">
          <a:xfrm>
            <a:off x="5892200" y="3018160"/>
            <a:ext cx="216000" cy="216024"/>
          </a:xfrm>
          <a:prstGeom prst="ellipse">
            <a:avLst/>
          </a:prstGeom>
          <a:solidFill>
            <a:srgbClr val="F79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 bwMode="auto">
          <a:xfrm>
            <a:off x="4981160" y="3954264"/>
            <a:ext cx="216000" cy="216024"/>
          </a:xfrm>
          <a:prstGeom prst="ellipse">
            <a:avLst/>
          </a:prstGeom>
          <a:solidFill>
            <a:srgbClr val="F79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 bwMode="auto">
          <a:xfrm>
            <a:off x="5892200" y="3954264"/>
            <a:ext cx="216000" cy="216024"/>
          </a:xfrm>
          <a:prstGeom prst="ellipse">
            <a:avLst/>
          </a:prstGeom>
          <a:solidFill>
            <a:srgbClr val="F7964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 bwMode="auto">
          <a:xfrm>
            <a:off x="3110835" y="3502338"/>
            <a:ext cx="216000" cy="216000"/>
          </a:xfrm>
          <a:prstGeom prst="rect">
            <a:avLst/>
          </a:prstGeom>
          <a:noFill/>
          <a:ln w="19050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5436878" y="3491293"/>
            <a:ext cx="216000" cy="216024"/>
          </a:xfrm>
          <a:prstGeom prst="ellipse">
            <a:avLst/>
          </a:prstGeom>
          <a:noFill/>
          <a:ln w="19050" cap="flat" cmpd="sng" algn="ctr">
            <a:solidFill>
              <a:srgbClr val="F7964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cxnSp>
        <p:nvCxnSpPr>
          <p:cNvPr id="68" name="직선 연결선 67"/>
          <p:cNvCxnSpPr>
            <a:stCxn id="58" idx="2"/>
            <a:endCxn id="66" idx="1"/>
          </p:cNvCxnSpPr>
          <p:nvPr/>
        </p:nvCxnSpPr>
        <p:spPr bwMode="auto">
          <a:xfrm>
            <a:off x="2784626" y="3234184"/>
            <a:ext cx="326209" cy="376154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직선 연결선 68"/>
          <p:cNvCxnSpPr>
            <a:stCxn id="60" idx="0"/>
            <a:endCxn id="66" idx="1"/>
          </p:cNvCxnSpPr>
          <p:nvPr/>
        </p:nvCxnSpPr>
        <p:spPr bwMode="auto">
          <a:xfrm flipV="1">
            <a:off x="2792028" y="3610338"/>
            <a:ext cx="318807" cy="343926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직선 연결선 69"/>
          <p:cNvCxnSpPr>
            <a:stCxn id="66" idx="3"/>
            <a:endCxn id="59" idx="2"/>
          </p:cNvCxnSpPr>
          <p:nvPr/>
        </p:nvCxnSpPr>
        <p:spPr bwMode="auto">
          <a:xfrm flipV="1">
            <a:off x="3326835" y="3234184"/>
            <a:ext cx="335587" cy="376154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직선 연결선 70"/>
          <p:cNvCxnSpPr>
            <a:stCxn id="66" idx="3"/>
            <a:endCxn id="61" idx="0"/>
          </p:cNvCxnSpPr>
          <p:nvPr/>
        </p:nvCxnSpPr>
        <p:spPr bwMode="auto">
          <a:xfrm>
            <a:off x="3326835" y="3610338"/>
            <a:ext cx="337324" cy="343926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4F81BD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72" name="TextBox 71"/>
          <p:cNvSpPr txBox="1"/>
          <p:nvPr/>
        </p:nvSpPr>
        <p:spPr>
          <a:xfrm>
            <a:off x="2816941" y="3196806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461288" y="3327822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571656" y="3608371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183688" y="3754354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76" name="직선 연결선 75"/>
          <p:cNvCxnSpPr>
            <a:stCxn id="62" idx="5"/>
            <a:endCxn id="67" idx="1"/>
          </p:cNvCxnSpPr>
          <p:nvPr/>
        </p:nvCxnSpPr>
        <p:spPr bwMode="auto">
          <a:xfrm>
            <a:off x="5165528" y="3202548"/>
            <a:ext cx="302982" cy="320381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F7964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직선 연결선 76"/>
          <p:cNvCxnSpPr>
            <a:stCxn id="67" idx="3"/>
            <a:endCxn id="64" idx="7"/>
          </p:cNvCxnSpPr>
          <p:nvPr/>
        </p:nvCxnSpPr>
        <p:spPr bwMode="auto">
          <a:xfrm flipH="1">
            <a:off x="5165528" y="3675681"/>
            <a:ext cx="302982" cy="310219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F7964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직선 연결선 77"/>
          <p:cNvCxnSpPr>
            <a:stCxn id="67" idx="7"/>
            <a:endCxn id="63" idx="3"/>
          </p:cNvCxnSpPr>
          <p:nvPr/>
        </p:nvCxnSpPr>
        <p:spPr bwMode="auto">
          <a:xfrm flipV="1">
            <a:off x="5621246" y="3202548"/>
            <a:ext cx="302586" cy="320381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F7964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직선 연결선 78"/>
          <p:cNvCxnSpPr>
            <a:stCxn id="67" idx="5"/>
            <a:endCxn id="65" idx="1"/>
          </p:cNvCxnSpPr>
          <p:nvPr/>
        </p:nvCxnSpPr>
        <p:spPr bwMode="auto">
          <a:xfrm>
            <a:off x="5621246" y="3675681"/>
            <a:ext cx="302586" cy="310219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F79646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0" name="TextBox 79"/>
          <p:cNvSpPr txBox="1"/>
          <p:nvPr/>
        </p:nvSpPr>
        <p:spPr>
          <a:xfrm>
            <a:off x="5165847" y="3131253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738162" y="3286302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946074" y="3574334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66178" y="3646342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pic>
        <p:nvPicPr>
          <p:cNvPr id="84" name="그림 8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90" y="2470627"/>
            <a:ext cx="4063543" cy="220800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 bwMode="auto">
          <a:xfrm>
            <a:off x="2700187" y="4879702"/>
            <a:ext cx="216000" cy="216024"/>
          </a:xfrm>
          <a:prstGeom prst="rect">
            <a:avLst/>
          </a:prstGeom>
          <a:solidFill>
            <a:srgbClr val="8064A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 bwMode="auto">
          <a:xfrm>
            <a:off x="3577983" y="4879702"/>
            <a:ext cx="216000" cy="216024"/>
          </a:xfrm>
          <a:prstGeom prst="rect">
            <a:avLst/>
          </a:prstGeom>
          <a:solidFill>
            <a:srgbClr val="8064A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 bwMode="auto">
          <a:xfrm>
            <a:off x="2707589" y="5815806"/>
            <a:ext cx="216000" cy="216024"/>
          </a:xfrm>
          <a:prstGeom prst="rect">
            <a:avLst/>
          </a:prstGeom>
          <a:solidFill>
            <a:srgbClr val="8064A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 bwMode="auto">
          <a:xfrm>
            <a:off x="3579720" y="5815806"/>
            <a:ext cx="216000" cy="216024"/>
          </a:xfrm>
          <a:prstGeom prst="rect">
            <a:avLst/>
          </a:prstGeom>
          <a:solidFill>
            <a:srgbClr val="8064A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89" name="타원 88"/>
          <p:cNvSpPr/>
          <p:nvPr/>
        </p:nvSpPr>
        <p:spPr bwMode="auto">
          <a:xfrm>
            <a:off x="5004721" y="4879702"/>
            <a:ext cx="216000" cy="216024"/>
          </a:xfrm>
          <a:prstGeom prst="ellipse">
            <a:avLst/>
          </a:prstGeom>
          <a:solidFill>
            <a:srgbClr val="8064A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90" name="타원 89"/>
          <p:cNvSpPr/>
          <p:nvPr/>
        </p:nvSpPr>
        <p:spPr bwMode="auto">
          <a:xfrm>
            <a:off x="5915761" y="4879702"/>
            <a:ext cx="216000" cy="216024"/>
          </a:xfrm>
          <a:prstGeom prst="ellipse">
            <a:avLst/>
          </a:prstGeom>
          <a:solidFill>
            <a:srgbClr val="8064A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91" name="타원 90"/>
          <p:cNvSpPr/>
          <p:nvPr/>
        </p:nvSpPr>
        <p:spPr bwMode="auto">
          <a:xfrm>
            <a:off x="5004721" y="5815806"/>
            <a:ext cx="216000" cy="216024"/>
          </a:xfrm>
          <a:prstGeom prst="ellipse">
            <a:avLst/>
          </a:prstGeom>
          <a:solidFill>
            <a:srgbClr val="8064A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92" name="타원 91"/>
          <p:cNvSpPr/>
          <p:nvPr/>
        </p:nvSpPr>
        <p:spPr bwMode="auto">
          <a:xfrm>
            <a:off x="5915761" y="5815806"/>
            <a:ext cx="216000" cy="216024"/>
          </a:xfrm>
          <a:prstGeom prst="ellipse">
            <a:avLst/>
          </a:prstGeom>
          <a:solidFill>
            <a:srgbClr val="8064A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sp>
        <p:nvSpPr>
          <p:cNvPr id="93" name="이등변 삼각형 92"/>
          <p:cNvSpPr/>
          <p:nvPr/>
        </p:nvSpPr>
        <p:spPr bwMode="auto">
          <a:xfrm>
            <a:off x="4355976" y="5355852"/>
            <a:ext cx="216000" cy="216024"/>
          </a:xfrm>
          <a:prstGeom prst="triangle">
            <a:avLst/>
          </a:prstGeom>
          <a:solidFill>
            <a:sysClr val="window" lastClr="FFFFFF"/>
          </a:solidFill>
          <a:ln w="19050" cap="flat" cmpd="sng" algn="ctr">
            <a:solidFill>
              <a:srgbClr val="8064A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</a:endParaRPr>
          </a:p>
        </p:txBody>
      </p:sp>
      <p:cxnSp>
        <p:nvCxnSpPr>
          <p:cNvPr id="94" name="직선 연결선 93"/>
          <p:cNvCxnSpPr>
            <a:stCxn id="93" idx="1"/>
            <a:endCxn id="86" idx="3"/>
          </p:cNvCxnSpPr>
          <p:nvPr/>
        </p:nvCxnSpPr>
        <p:spPr bwMode="auto">
          <a:xfrm flipH="1" flipV="1">
            <a:off x="3793983" y="4987714"/>
            <a:ext cx="615993" cy="476150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8064A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5" name="직선 연결선 94"/>
          <p:cNvCxnSpPr>
            <a:stCxn id="93" idx="1"/>
            <a:endCxn id="88" idx="0"/>
          </p:cNvCxnSpPr>
          <p:nvPr/>
        </p:nvCxnSpPr>
        <p:spPr bwMode="auto">
          <a:xfrm flipH="1">
            <a:off x="3687720" y="5463864"/>
            <a:ext cx="722256" cy="351942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8064A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6" name="직선 연결선 95"/>
          <p:cNvCxnSpPr>
            <a:stCxn id="93" idx="1"/>
            <a:endCxn id="85" idx="3"/>
          </p:cNvCxnSpPr>
          <p:nvPr/>
        </p:nvCxnSpPr>
        <p:spPr bwMode="auto">
          <a:xfrm flipH="1" flipV="1">
            <a:off x="2916187" y="4987714"/>
            <a:ext cx="1493789" cy="476150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8064A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7" name="직선 연결선 96"/>
          <p:cNvCxnSpPr>
            <a:stCxn id="93" idx="1"/>
            <a:endCxn id="87" idx="0"/>
          </p:cNvCxnSpPr>
          <p:nvPr/>
        </p:nvCxnSpPr>
        <p:spPr bwMode="auto">
          <a:xfrm flipH="1">
            <a:off x="2815589" y="5463864"/>
            <a:ext cx="1594387" cy="351942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8064A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8" name="직선 연결선 97"/>
          <p:cNvCxnSpPr>
            <a:stCxn id="93" idx="5"/>
            <a:endCxn id="89" idx="2"/>
          </p:cNvCxnSpPr>
          <p:nvPr/>
        </p:nvCxnSpPr>
        <p:spPr bwMode="auto">
          <a:xfrm flipV="1">
            <a:off x="4517976" y="4987714"/>
            <a:ext cx="486745" cy="476150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8064A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99" name="직선 연결선 98"/>
          <p:cNvCxnSpPr>
            <a:stCxn id="93" idx="5"/>
            <a:endCxn id="91" idx="2"/>
          </p:cNvCxnSpPr>
          <p:nvPr/>
        </p:nvCxnSpPr>
        <p:spPr bwMode="auto">
          <a:xfrm>
            <a:off x="4517976" y="5463864"/>
            <a:ext cx="486745" cy="459954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8064A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0" name="직선 연결선 99"/>
          <p:cNvCxnSpPr>
            <a:stCxn id="93" idx="5"/>
            <a:endCxn id="90" idx="2"/>
          </p:cNvCxnSpPr>
          <p:nvPr/>
        </p:nvCxnSpPr>
        <p:spPr bwMode="auto">
          <a:xfrm flipV="1">
            <a:off x="4517976" y="4987714"/>
            <a:ext cx="1397785" cy="476150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8064A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1" name="직선 연결선 100"/>
          <p:cNvCxnSpPr>
            <a:stCxn id="93" idx="5"/>
            <a:endCxn id="92" idx="2"/>
          </p:cNvCxnSpPr>
          <p:nvPr/>
        </p:nvCxnSpPr>
        <p:spPr bwMode="auto">
          <a:xfrm>
            <a:off x="4517976" y="5463864"/>
            <a:ext cx="1397785" cy="459954"/>
          </a:xfrm>
          <a:prstGeom prst="line">
            <a:avLst/>
          </a:prstGeom>
          <a:solidFill>
            <a:sysClr val="window" lastClr="FFFFFF"/>
          </a:solidFill>
          <a:ln w="9525" cap="flat" cmpd="sng" algn="ctr">
            <a:solidFill>
              <a:srgbClr val="8064A2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102" name="TextBox 101"/>
          <p:cNvSpPr txBox="1"/>
          <p:nvPr/>
        </p:nvSpPr>
        <p:spPr>
          <a:xfrm>
            <a:off x="3984991" y="4951349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1.50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984991" y="5655144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1.50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438929" y="4948790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1.50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415809" y="5659905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1.50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088029" y="5143166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3.00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093693" y="5699618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3.00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342172" y="5089336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3.00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414162" y="5538807"/>
            <a:ext cx="504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en-US" altLang="ko-KR" sz="1200" dirty="0" smtClean="0">
                <a:solidFill>
                  <a:prstClr val="black"/>
                </a:solidFill>
                <a:latin typeface="Gill Sans MT" panose="020B0502020104020203" pitchFamily="34" charset="0"/>
              </a:rPr>
              <a:t>3.00</a:t>
            </a:r>
            <a:endParaRPr lang="ko-KR" altLang="en-US" sz="1200" dirty="0">
              <a:solidFill>
                <a:prstClr val="black"/>
              </a:solidFill>
              <a:latin typeface="Gill Sans MT" panose="020B0502020104020203" pitchFamily="34" charset="0"/>
            </a:endParaRPr>
          </a:p>
        </p:txBody>
      </p:sp>
      <p:pic>
        <p:nvPicPr>
          <p:cNvPr id="110" name="그림 1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70" y="4342265"/>
            <a:ext cx="2186057" cy="2208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39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139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r>
              <a:rPr lang="en-US" altLang="ko-KR" baseline="30000" dirty="0" smtClean="0"/>
              <a:t>Classification</a:t>
            </a:r>
            <a:r>
              <a:rPr lang="en-US" altLang="ko-KR" dirty="0" smtClean="0"/>
              <a:t> </a:t>
            </a:r>
            <a:r>
              <a:rPr lang="en-US" altLang="ko-KR" dirty="0"/>
              <a:t>vs. </a:t>
            </a:r>
            <a:r>
              <a:rPr lang="ko-KR" altLang="en-US" dirty="0" smtClean="0"/>
              <a:t>군집화</a:t>
            </a:r>
            <a:r>
              <a:rPr lang="en-US" altLang="ko-KR" baseline="30000" dirty="0" smtClean="0"/>
              <a:t>Clustering</a:t>
            </a:r>
            <a:endParaRPr lang="en-US" altLang="ko-KR" dirty="0"/>
          </a:p>
          <a:p>
            <a:pPr lvl="1"/>
            <a:r>
              <a:rPr lang="ko-KR" altLang="en-US" dirty="0" smtClean="0">
                <a:solidFill>
                  <a:srgbClr val="0000FF"/>
                </a:solidFill>
              </a:rPr>
              <a:t>분류</a:t>
            </a:r>
            <a:r>
              <a:rPr lang="en-US" altLang="ko-KR" baseline="30000" dirty="0" smtClean="0">
                <a:solidFill>
                  <a:srgbClr val="0000FF"/>
                </a:solidFill>
              </a:rPr>
              <a:t>Classification</a:t>
            </a:r>
            <a:r>
              <a:rPr lang="en-US" altLang="ko-KR" dirty="0" smtClean="0"/>
              <a:t>: </a:t>
            </a:r>
            <a:r>
              <a:rPr lang="ko-KR" altLang="en-US" dirty="0"/>
              <a:t>범주의 수 및 각 개체의 범주 정보를 사전에 알 수 있으며</a:t>
            </a:r>
            <a:r>
              <a:rPr lang="en-US" altLang="ko-KR" dirty="0"/>
              <a:t>, </a:t>
            </a:r>
            <a:r>
              <a:rPr lang="ko-KR" altLang="en-US" dirty="0"/>
              <a:t>개체의 입력 변수 </a:t>
            </a:r>
            <a:r>
              <a:rPr lang="ko-KR" altLang="en-US" dirty="0" err="1"/>
              <a:t>값들로부터</a:t>
            </a:r>
            <a:r>
              <a:rPr lang="ko-KR" altLang="en-US" dirty="0"/>
              <a:t> 범주 정보를 유추하여 새로운 개체에 대해 가장 적합한 범주로 할당하는 문제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(supervised learning)</a:t>
            </a:r>
          </a:p>
          <a:p>
            <a:pPr lvl="1"/>
            <a:r>
              <a:rPr lang="ko-KR" altLang="en-US" dirty="0" smtClean="0">
                <a:solidFill>
                  <a:srgbClr val="008000"/>
                </a:solidFill>
              </a:rPr>
              <a:t>군집화</a:t>
            </a:r>
            <a:r>
              <a:rPr lang="en-US" altLang="ko-KR" baseline="30000" dirty="0" smtClean="0">
                <a:solidFill>
                  <a:srgbClr val="008000"/>
                </a:solidFill>
              </a:rPr>
              <a:t>Clustering</a:t>
            </a:r>
            <a:r>
              <a:rPr lang="en-US" altLang="ko-KR" dirty="0" smtClean="0"/>
              <a:t>: </a:t>
            </a:r>
            <a:r>
              <a:rPr lang="ko-KR" altLang="en-US" dirty="0"/>
              <a:t>군집의 수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멤버십 등이 사전에 알려져 있지 않으며 최적의 구분을 찾아가는 문제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chemeClr val="accent6"/>
                </a:solidFill>
              </a:rPr>
              <a:t>(unsupervised learning)</a:t>
            </a:r>
            <a:endParaRPr lang="ko-KR" altLang="en-US" dirty="0">
              <a:solidFill>
                <a:schemeClr val="accent6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8511" y="3667792"/>
            <a:ext cx="4680520" cy="278381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8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rbel" panose="020B0503020204020204" pitchFamily="34" charset="0"/>
              </a:rPr>
              <a:t>상향식 군집화 알고리즘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모든 개체를 개별 군집으로 정의하고 </a:t>
            </a:r>
            <a:r>
              <a:rPr lang="ko-KR" altLang="en-US" dirty="0" err="1"/>
              <a:t>군집간</a:t>
            </a:r>
            <a:r>
              <a:rPr lang="ko-KR" altLang="en-US" dirty="0"/>
              <a:t> 거리 행렬 계산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다음 절차를 반복</a:t>
            </a:r>
            <a:endParaRPr lang="en-US" altLang="ko-KR" dirty="0"/>
          </a:p>
          <a:p>
            <a:pPr lvl="2"/>
            <a:r>
              <a:rPr lang="en-US" altLang="ko-KR" dirty="0"/>
              <a:t>2-1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/>
              <a:t>가장 가까운 두 개의 군집을 하나의 군집으로 통합</a:t>
            </a:r>
            <a:endParaRPr lang="en-US" altLang="ko-KR" dirty="0"/>
          </a:p>
          <a:p>
            <a:pPr lvl="2"/>
            <a:r>
              <a:rPr lang="en-US" altLang="ko-KR" dirty="0"/>
              <a:t>2-2</a:t>
            </a:r>
            <a:r>
              <a:rPr lang="ko-KR" altLang="en-US" dirty="0"/>
              <a:t>단계</a:t>
            </a:r>
            <a:r>
              <a:rPr lang="en-US" altLang="ko-KR" dirty="0"/>
              <a:t>: </a:t>
            </a:r>
            <a:r>
              <a:rPr lang="ko-KR" altLang="en-US" dirty="0" err="1"/>
              <a:t>군집간</a:t>
            </a:r>
            <a:r>
              <a:rPr lang="ko-KR" altLang="en-US" dirty="0"/>
              <a:t> 거리 행렬 업데이트</a:t>
            </a:r>
            <a:endParaRPr lang="en-US" altLang="ko-KR" dirty="0"/>
          </a:p>
          <a:p>
            <a:pPr lvl="1"/>
            <a:r>
              <a:rPr lang="ko-KR" altLang="en-US" dirty="0"/>
              <a:t>종료 조건</a:t>
            </a:r>
            <a:r>
              <a:rPr lang="en-US" altLang="ko-KR" dirty="0"/>
              <a:t>: </a:t>
            </a:r>
            <a:r>
              <a:rPr lang="ko-KR" altLang="en-US" dirty="0"/>
              <a:t>모든 개체가 하나의 군집으로 통합되면 종료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40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522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군집화 절차 예시</a:t>
            </a:r>
          </a:p>
          <a:p>
            <a:endParaRPr lang="ko-KR" alt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685800" y="5263478"/>
            <a:ext cx="685800" cy="685800"/>
            <a:chOff x="816" y="1632"/>
            <a:chExt cx="432" cy="432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A</a:t>
              </a:r>
            </a:p>
          </p:txBody>
        </p:sp>
      </p:grp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1676400" y="5263478"/>
            <a:ext cx="685800" cy="685800"/>
            <a:chOff x="816" y="1632"/>
            <a:chExt cx="432" cy="432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B</a:t>
              </a:r>
            </a:p>
          </p:txBody>
        </p:sp>
      </p:grpSp>
      <p:grpSp>
        <p:nvGrpSpPr>
          <p:cNvPr id="11" name="Group 8"/>
          <p:cNvGrpSpPr>
            <a:grpSpLocks/>
          </p:cNvGrpSpPr>
          <p:nvPr/>
        </p:nvGrpSpPr>
        <p:grpSpPr bwMode="auto">
          <a:xfrm>
            <a:off x="2667000" y="5263478"/>
            <a:ext cx="685800" cy="685800"/>
            <a:chOff x="816" y="1632"/>
            <a:chExt cx="432" cy="432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C</a:t>
              </a:r>
            </a:p>
          </p:txBody>
        </p:sp>
      </p:grp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3657600" y="5263478"/>
            <a:ext cx="685800" cy="685800"/>
            <a:chOff x="816" y="1632"/>
            <a:chExt cx="432" cy="432"/>
          </a:xfrm>
        </p:grpSpPr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D</a:t>
              </a:r>
            </a:p>
          </p:txBody>
        </p:sp>
      </p:grpSp>
      <p:graphicFrame>
        <p:nvGraphicFramePr>
          <p:cNvPr id="17" name="Group 14"/>
          <p:cNvGraphicFramePr>
            <a:graphicFrameLocks noGrp="1"/>
          </p:cNvGraphicFramePr>
          <p:nvPr>
            <p:extLst/>
          </p:nvPr>
        </p:nvGraphicFramePr>
        <p:xfrm>
          <a:off x="4876800" y="2596478"/>
          <a:ext cx="3581400" cy="3352802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Dist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 Box 52"/>
          <p:cNvSpPr txBox="1">
            <a:spLocks noChangeArrowheads="1"/>
          </p:cNvSpPr>
          <p:nvPr/>
        </p:nvSpPr>
        <p:spPr bwMode="auto">
          <a:xfrm>
            <a:off x="5715000" y="2139278"/>
            <a:ext cx="2154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Distance Matrix</a:t>
            </a:r>
          </a:p>
        </p:txBody>
      </p:sp>
      <p:sp>
        <p:nvSpPr>
          <p:cNvPr id="19" name="Text Box 53"/>
          <p:cNvSpPr txBox="1">
            <a:spLocks noChangeArrowheads="1"/>
          </p:cNvSpPr>
          <p:nvPr/>
        </p:nvSpPr>
        <p:spPr bwMode="auto">
          <a:xfrm>
            <a:off x="1066800" y="2139278"/>
            <a:ext cx="2312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 dirty="0">
                <a:latin typeface="Times New Roman" pitchFamily="18" charset="0"/>
                <a:ea typeface="굴림" pitchFamily="50" charset="-127"/>
              </a:rPr>
              <a:t>Initial Data Items</a:t>
            </a:r>
          </a:p>
        </p:txBody>
      </p:sp>
      <p:sp>
        <p:nvSpPr>
          <p:cNvPr id="20" name="Oval 54"/>
          <p:cNvSpPr>
            <a:spLocks noChangeArrowheads="1"/>
          </p:cNvSpPr>
          <p:nvPr/>
        </p:nvSpPr>
        <p:spPr bwMode="auto">
          <a:xfrm>
            <a:off x="7894638" y="3414041"/>
            <a:ext cx="381000" cy="4572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21" name="Rectangle 55"/>
          <p:cNvSpPr>
            <a:spLocks noChangeArrowheads="1"/>
          </p:cNvSpPr>
          <p:nvPr/>
        </p:nvSpPr>
        <p:spPr bwMode="auto">
          <a:xfrm>
            <a:off x="7848600" y="2672678"/>
            <a:ext cx="457200" cy="457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22" name="Rectangle 56"/>
          <p:cNvSpPr>
            <a:spLocks noChangeArrowheads="1"/>
          </p:cNvSpPr>
          <p:nvPr/>
        </p:nvSpPr>
        <p:spPr bwMode="auto">
          <a:xfrm>
            <a:off x="5029200" y="3434678"/>
            <a:ext cx="457200" cy="457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41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879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군집화 절차 예시</a:t>
            </a:r>
          </a:p>
          <a:p>
            <a:endParaRPr lang="ko-KR" alt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066800" y="2133600"/>
            <a:ext cx="2265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Current  Clusters</a:t>
            </a:r>
          </a:p>
        </p:txBody>
      </p:sp>
      <p:graphicFrame>
        <p:nvGraphicFramePr>
          <p:cNvPr id="6" name="Group 3"/>
          <p:cNvGraphicFramePr>
            <a:graphicFrameLocks noGrp="1"/>
          </p:cNvGraphicFramePr>
          <p:nvPr/>
        </p:nvGraphicFramePr>
        <p:xfrm>
          <a:off x="4876800" y="2590800"/>
          <a:ext cx="3581400" cy="3352802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Dist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5715000" y="2133600"/>
            <a:ext cx="2154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Distance Matrix</a:t>
            </a:r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>
            <a:off x="7894638" y="3408363"/>
            <a:ext cx="381000" cy="4572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9" name="Rectangle 43"/>
          <p:cNvSpPr>
            <a:spLocks noChangeArrowheads="1"/>
          </p:cNvSpPr>
          <p:nvPr/>
        </p:nvSpPr>
        <p:spPr bwMode="auto">
          <a:xfrm>
            <a:off x="7848600" y="2667000"/>
            <a:ext cx="457200" cy="457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10" name="Rectangle 44"/>
          <p:cNvSpPr>
            <a:spLocks noChangeArrowheads="1"/>
          </p:cNvSpPr>
          <p:nvPr/>
        </p:nvSpPr>
        <p:spPr bwMode="auto">
          <a:xfrm>
            <a:off x="5029200" y="3429000"/>
            <a:ext cx="457200" cy="457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grpSp>
        <p:nvGrpSpPr>
          <p:cNvPr id="11" name="Group 45"/>
          <p:cNvGrpSpPr>
            <a:grpSpLocks/>
          </p:cNvGrpSpPr>
          <p:nvPr/>
        </p:nvGrpSpPr>
        <p:grpSpPr bwMode="auto">
          <a:xfrm>
            <a:off x="685800" y="5257800"/>
            <a:ext cx="685800" cy="685800"/>
            <a:chOff x="816" y="1632"/>
            <a:chExt cx="432" cy="432"/>
          </a:xfrm>
        </p:grpSpPr>
        <p:sp>
          <p:nvSpPr>
            <p:cNvPr id="12" name="Oval 46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3" name="Text Box 47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A</a:t>
              </a:r>
            </a:p>
          </p:txBody>
        </p:sp>
      </p:grpSp>
      <p:grpSp>
        <p:nvGrpSpPr>
          <p:cNvPr id="14" name="Group 48"/>
          <p:cNvGrpSpPr>
            <a:grpSpLocks/>
          </p:cNvGrpSpPr>
          <p:nvPr/>
        </p:nvGrpSpPr>
        <p:grpSpPr bwMode="auto">
          <a:xfrm>
            <a:off x="2667000" y="5257800"/>
            <a:ext cx="685800" cy="685800"/>
            <a:chOff x="816" y="1632"/>
            <a:chExt cx="432" cy="432"/>
          </a:xfrm>
        </p:grpSpPr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6" name="Text Box 50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B</a:t>
              </a: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3657600" y="5257800"/>
            <a:ext cx="685800" cy="685800"/>
            <a:chOff x="816" y="1632"/>
            <a:chExt cx="432" cy="432"/>
          </a:xfrm>
        </p:grpSpPr>
        <p:sp>
          <p:nvSpPr>
            <p:cNvPr id="18" name="Oval 52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9" name="Text Box 53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C</a:t>
              </a:r>
            </a:p>
          </p:txBody>
        </p:sp>
      </p:grpSp>
      <p:grpSp>
        <p:nvGrpSpPr>
          <p:cNvPr id="20" name="Group 54"/>
          <p:cNvGrpSpPr>
            <a:grpSpLocks/>
          </p:cNvGrpSpPr>
          <p:nvPr/>
        </p:nvGrpSpPr>
        <p:grpSpPr bwMode="auto">
          <a:xfrm>
            <a:off x="1676400" y="5257800"/>
            <a:ext cx="685800" cy="685800"/>
            <a:chOff x="816" y="1632"/>
            <a:chExt cx="432" cy="432"/>
          </a:xfrm>
        </p:grpSpPr>
        <p:sp>
          <p:nvSpPr>
            <p:cNvPr id="21" name="Oval 55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22" name="Text Box 56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D</a:t>
              </a:r>
            </a:p>
          </p:txBody>
        </p:sp>
      </p:grpSp>
      <p:sp>
        <p:nvSpPr>
          <p:cNvPr id="23" name="Line 57"/>
          <p:cNvSpPr>
            <a:spLocks noChangeShapeType="1"/>
          </p:cNvSpPr>
          <p:nvPr/>
        </p:nvSpPr>
        <p:spPr bwMode="auto">
          <a:xfrm flipV="1">
            <a:off x="1017588" y="4979988"/>
            <a:ext cx="0" cy="2825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58"/>
          <p:cNvSpPr>
            <a:spLocks noChangeShapeType="1"/>
          </p:cNvSpPr>
          <p:nvPr/>
        </p:nvSpPr>
        <p:spPr bwMode="auto">
          <a:xfrm>
            <a:off x="1019175" y="4976813"/>
            <a:ext cx="990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59"/>
          <p:cNvSpPr>
            <a:spLocks noChangeShapeType="1"/>
          </p:cNvSpPr>
          <p:nvPr/>
        </p:nvSpPr>
        <p:spPr bwMode="auto">
          <a:xfrm>
            <a:off x="2020888" y="4981575"/>
            <a:ext cx="0" cy="2714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Line 60"/>
          <p:cNvSpPr>
            <a:spLocks noChangeShapeType="1"/>
          </p:cNvSpPr>
          <p:nvPr/>
        </p:nvSpPr>
        <p:spPr bwMode="auto">
          <a:xfrm>
            <a:off x="152400" y="52578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" name="Line 61"/>
          <p:cNvSpPr>
            <a:spLocks noChangeShapeType="1"/>
          </p:cNvSpPr>
          <p:nvPr/>
        </p:nvSpPr>
        <p:spPr bwMode="auto">
          <a:xfrm>
            <a:off x="152400" y="497205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Text Box 62"/>
          <p:cNvSpPr txBox="1">
            <a:spLocks noChangeArrowheads="1"/>
          </p:cNvSpPr>
          <p:nvPr/>
        </p:nvSpPr>
        <p:spPr bwMode="auto">
          <a:xfrm>
            <a:off x="228600" y="4953000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ko-KR" altLang="en-US" sz="1400" b="0">
                <a:latin typeface="Times New Roman" pitchFamily="18" charset="0"/>
                <a:ea typeface="굴림" pitchFamily="50" charset="-127"/>
              </a:rPr>
              <a:t>2</a:t>
            </a:r>
          </a:p>
        </p:txBody>
      </p:sp>
      <p:sp>
        <p:nvSpPr>
          <p:cNvPr id="29" name="Line 63"/>
          <p:cNvSpPr>
            <a:spLocks noChangeShapeType="1"/>
          </p:cNvSpPr>
          <p:nvPr/>
        </p:nvSpPr>
        <p:spPr bwMode="auto">
          <a:xfrm flipV="1">
            <a:off x="457200" y="4953000"/>
            <a:ext cx="0" cy="304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42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6310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군집화 절차 예시</a:t>
            </a:r>
          </a:p>
          <a:p>
            <a:endParaRPr lang="ko-KR" altLang="en-US" dirty="0"/>
          </a:p>
        </p:txBody>
      </p:sp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4876800" y="2590800"/>
          <a:ext cx="3581400" cy="3352802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Dist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5715000" y="2133600"/>
            <a:ext cx="2154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Distance Matrix</a:t>
            </a:r>
          </a:p>
        </p:txBody>
      </p:sp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1066800" y="2133600"/>
            <a:ext cx="2265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Current  Clusters</a:t>
            </a:r>
          </a:p>
        </p:txBody>
      </p: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5257800"/>
            <a:ext cx="685800" cy="685800"/>
            <a:chOff x="816" y="1632"/>
            <a:chExt cx="432" cy="432"/>
          </a:xfrm>
        </p:grpSpPr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0" name="Text Box 44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A</a:t>
              </a:r>
            </a:p>
          </p:txBody>
        </p:sp>
      </p:grpSp>
      <p:grpSp>
        <p:nvGrpSpPr>
          <p:cNvPr id="11" name="Group 45"/>
          <p:cNvGrpSpPr>
            <a:grpSpLocks/>
          </p:cNvGrpSpPr>
          <p:nvPr/>
        </p:nvGrpSpPr>
        <p:grpSpPr bwMode="auto">
          <a:xfrm>
            <a:off x="2667000" y="5257800"/>
            <a:ext cx="685800" cy="685800"/>
            <a:chOff x="816" y="1632"/>
            <a:chExt cx="432" cy="432"/>
          </a:xfrm>
        </p:grpSpPr>
        <p:sp>
          <p:nvSpPr>
            <p:cNvPr id="12" name="Oval 46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3" name="Text Box 47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B</a:t>
              </a:r>
            </a:p>
          </p:txBody>
        </p:sp>
      </p:grpSp>
      <p:grpSp>
        <p:nvGrpSpPr>
          <p:cNvPr id="14" name="Group 48"/>
          <p:cNvGrpSpPr>
            <a:grpSpLocks/>
          </p:cNvGrpSpPr>
          <p:nvPr/>
        </p:nvGrpSpPr>
        <p:grpSpPr bwMode="auto">
          <a:xfrm>
            <a:off x="3657600" y="5257800"/>
            <a:ext cx="685800" cy="685800"/>
            <a:chOff x="816" y="1632"/>
            <a:chExt cx="432" cy="432"/>
          </a:xfrm>
        </p:grpSpPr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6" name="Text Box 50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C</a:t>
              </a: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1676400" y="5257800"/>
            <a:ext cx="685800" cy="685800"/>
            <a:chOff x="816" y="1632"/>
            <a:chExt cx="432" cy="432"/>
          </a:xfrm>
        </p:grpSpPr>
        <p:sp>
          <p:nvSpPr>
            <p:cNvPr id="18" name="Oval 52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9" name="Text Box 53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D</a:t>
              </a:r>
            </a:p>
          </p:txBody>
        </p:sp>
      </p:grpSp>
      <p:sp>
        <p:nvSpPr>
          <p:cNvPr id="20" name="Line 54"/>
          <p:cNvSpPr>
            <a:spLocks noChangeShapeType="1"/>
          </p:cNvSpPr>
          <p:nvPr/>
        </p:nvSpPr>
        <p:spPr bwMode="auto">
          <a:xfrm flipV="1">
            <a:off x="1017588" y="4979988"/>
            <a:ext cx="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55"/>
          <p:cNvSpPr>
            <a:spLocks noChangeShapeType="1"/>
          </p:cNvSpPr>
          <p:nvPr/>
        </p:nvSpPr>
        <p:spPr bwMode="auto">
          <a:xfrm>
            <a:off x="1019175" y="49768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56"/>
          <p:cNvSpPr>
            <a:spLocks noChangeShapeType="1"/>
          </p:cNvSpPr>
          <p:nvPr/>
        </p:nvSpPr>
        <p:spPr bwMode="auto">
          <a:xfrm>
            <a:off x="2020888" y="4981575"/>
            <a:ext cx="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43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0522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군집화 절차 예시</a:t>
            </a:r>
          </a:p>
          <a:p>
            <a:endParaRPr lang="ko-KR" alt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685800" y="5257800"/>
            <a:ext cx="685800" cy="685800"/>
            <a:chOff x="816" y="1632"/>
            <a:chExt cx="432" cy="432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A</a:t>
              </a:r>
            </a:p>
          </p:txBody>
        </p:sp>
      </p:grp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2667000" y="5257800"/>
            <a:ext cx="685800" cy="685800"/>
            <a:chOff x="816" y="1632"/>
            <a:chExt cx="432" cy="432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B</a:t>
              </a:r>
            </a:p>
          </p:txBody>
        </p:sp>
      </p:grpSp>
      <p:grpSp>
        <p:nvGrpSpPr>
          <p:cNvPr id="11" name="Group 8"/>
          <p:cNvGrpSpPr>
            <a:grpSpLocks/>
          </p:cNvGrpSpPr>
          <p:nvPr/>
        </p:nvGrpSpPr>
        <p:grpSpPr bwMode="auto">
          <a:xfrm>
            <a:off x="3657600" y="5257800"/>
            <a:ext cx="685800" cy="685800"/>
            <a:chOff x="816" y="1632"/>
            <a:chExt cx="432" cy="432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C</a:t>
              </a:r>
            </a:p>
          </p:txBody>
        </p:sp>
      </p:grp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1676400" y="5257800"/>
            <a:ext cx="685800" cy="685800"/>
            <a:chOff x="816" y="1632"/>
            <a:chExt cx="432" cy="432"/>
          </a:xfrm>
        </p:grpSpPr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D</a:t>
              </a:r>
            </a:p>
          </p:txBody>
        </p:sp>
      </p:grpSp>
      <p:graphicFrame>
        <p:nvGraphicFramePr>
          <p:cNvPr id="17" name="Group 14"/>
          <p:cNvGraphicFramePr>
            <a:graphicFrameLocks noGrp="1"/>
          </p:cNvGraphicFramePr>
          <p:nvPr/>
        </p:nvGraphicFramePr>
        <p:xfrm>
          <a:off x="4876800" y="2590800"/>
          <a:ext cx="3581400" cy="3352802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Dist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 Box 52"/>
          <p:cNvSpPr txBox="1">
            <a:spLocks noChangeArrowheads="1"/>
          </p:cNvSpPr>
          <p:nvPr/>
        </p:nvSpPr>
        <p:spPr bwMode="auto">
          <a:xfrm>
            <a:off x="5715000" y="2133600"/>
            <a:ext cx="2154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Distance Matrix</a:t>
            </a:r>
          </a:p>
        </p:txBody>
      </p:sp>
      <p:sp>
        <p:nvSpPr>
          <p:cNvPr id="19" name="Text Box 53"/>
          <p:cNvSpPr txBox="1">
            <a:spLocks noChangeArrowheads="1"/>
          </p:cNvSpPr>
          <p:nvPr/>
        </p:nvSpPr>
        <p:spPr bwMode="auto">
          <a:xfrm>
            <a:off x="1066800" y="2133600"/>
            <a:ext cx="2265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Current  Clusters</a:t>
            </a:r>
          </a:p>
        </p:txBody>
      </p:sp>
      <p:sp>
        <p:nvSpPr>
          <p:cNvPr id="20" name="Line 54"/>
          <p:cNvSpPr>
            <a:spLocks noChangeShapeType="1"/>
          </p:cNvSpPr>
          <p:nvPr/>
        </p:nvSpPr>
        <p:spPr bwMode="auto">
          <a:xfrm flipV="1">
            <a:off x="1017588" y="4979988"/>
            <a:ext cx="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55"/>
          <p:cNvSpPr>
            <a:spLocks noChangeShapeType="1"/>
          </p:cNvSpPr>
          <p:nvPr/>
        </p:nvSpPr>
        <p:spPr bwMode="auto">
          <a:xfrm>
            <a:off x="1019175" y="49768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56"/>
          <p:cNvSpPr>
            <a:spLocks noChangeShapeType="1"/>
          </p:cNvSpPr>
          <p:nvPr/>
        </p:nvSpPr>
        <p:spPr bwMode="auto">
          <a:xfrm>
            <a:off x="2020888" y="4981575"/>
            <a:ext cx="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Oval 57"/>
          <p:cNvSpPr>
            <a:spLocks noChangeArrowheads="1"/>
          </p:cNvSpPr>
          <p:nvPr/>
        </p:nvSpPr>
        <p:spPr bwMode="auto">
          <a:xfrm>
            <a:off x="7192963" y="3408363"/>
            <a:ext cx="381000" cy="4572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24" name="Rectangle 58"/>
          <p:cNvSpPr>
            <a:spLocks noChangeArrowheads="1"/>
          </p:cNvSpPr>
          <p:nvPr/>
        </p:nvSpPr>
        <p:spPr bwMode="auto">
          <a:xfrm>
            <a:off x="7162800" y="2667000"/>
            <a:ext cx="457200" cy="457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25" name="Rectangle 59"/>
          <p:cNvSpPr>
            <a:spLocks noChangeArrowheads="1"/>
          </p:cNvSpPr>
          <p:nvPr/>
        </p:nvSpPr>
        <p:spPr bwMode="auto">
          <a:xfrm>
            <a:off x="4943475" y="3419475"/>
            <a:ext cx="561975" cy="457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44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736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군집화 절차 예시</a:t>
            </a:r>
          </a:p>
          <a:p>
            <a:endParaRPr lang="ko-KR" altLang="en-US" dirty="0"/>
          </a:p>
        </p:txBody>
      </p:sp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4876800" y="2590800"/>
          <a:ext cx="3581400" cy="3352802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Dist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1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en-US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5715000" y="2133600"/>
            <a:ext cx="2154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Distance Matrix</a:t>
            </a:r>
          </a:p>
        </p:txBody>
      </p:sp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1066800" y="2133600"/>
            <a:ext cx="2265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Current  Clusters</a:t>
            </a:r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>
            <a:off x="7192963" y="3408363"/>
            <a:ext cx="381000" cy="4572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9" name="Rectangle 43"/>
          <p:cNvSpPr>
            <a:spLocks noChangeArrowheads="1"/>
          </p:cNvSpPr>
          <p:nvPr/>
        </p:nvSpPr>
        <p:spPr bwMode="auto">
          <a:xfrm>
            <a:off x="7162800" y="2667000"/>
            <a:ext cx="457200" cy="457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10" name="Rectangle 44"/>
          <p:cNvSpPr>
            <a:spLocks noChangeArrowheads="1"/>
          </p:cNvSpPr>
          <p:nvPr/>
        </p:nvSpPr>
        <p:spPr bwMode="auto">
          <a:xfrm>
            <a:off x="4943475" y="3419475"/>
            <a:ext cx="561975" cy="4572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grpSp>
        <p:nvGrpSpPr>
          <p:cNvPr id="11" name="Group 45"/>
          <p:cNvGrpSpPr>
            <a:grpSpLocks/>
          </p:cNvGrpSpPr>
          <p:nvPr/>
        </p:nvGrpSpPr>
        <p:grpSpPr bwMode="auto">
          <a:xfrm>
            <a:off x="685800" y="5257800"/>
            <a:ext cx="685800" cy="685800"/>
            <a:chOff x="816" y="1632"/>
            <a:chExt cx="432" cy="432"/>
          </a:xfrm>
        </p:grpSpPr>
        <p:sp>
          <p:nvSpPr>
            <p:cNvPr id="12" name="Oval 46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3" name="Text Box 47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A</a:t>
              </a:r>
            </a:p>
          </p:txBody>
        </p:sp>
      </p:grpSp>
      <p:grpSp>
        <p:nvGrpSpPr>
          <p:cNvPr id="14" name="Group 48"/>
          <p:cNvGrpSpPr>
            <a:grpSpLocks/>
          </p:cNvGrpSpPr>
          <p:nvPr/>
        </p:nvGrpSpPr>
        <p:grpSpPr bwMode="auto">
          <a:xfrm>
            <a:off x="3657600" y="5257800"/>
            <a:ext cx="685800" cy="685800"/>
            <a:chOff x="816" y="1632"/>
            <a:chExt cx="432" cy="432"/>
          </a:xfrm>
        </p:grpSpPr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6" name="Text Box 50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B</a:t>
              </a: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2667000" y="5257800"/>
            <a:ext cx="685800" cy="685800"/>
            <a:chOff x="816" y="1632"/>
            <a:chExt cx="432" cy="432"/>
          </a:xfrm>
        </p:grpSpPr>
        <p:sp>
          <p:nvSpPr>
            <p:cNvPr id="18" name="Oval 52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9" name="Text Box 53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C</a:t>
              </a:r>
            </a:p>
          </p:txBody>
        </p:sp>
      </p:grpSp>
      <p:grpSp>
        <p:nvGrpSpPr>
          <p:cNvPr id="20" name="Group 54"/>
          <p:cNvGrpSpPr>
            <a:grpSpLocks/>
          </p:cNvGrpSpPr>
          <p:nvPr/>
        </p:nvGrpSpPr>
        <p:grpSpPr bwMode="auto">
          <a:xfrm>
            <a:off x="1676400" y="5257800"/>
            <a:ext cx="685800" cy="685800"/>
            <a:chOff x="816" y="1632"/>
            <a:chExt cx="432" cy="432"/>
          </a:xfrm>
        </p:grpSpPr>
        <p:sp>
          <p:nvSpPr>
            <p:cNvPr id="21" name="Oval 55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22" name="Text Box 56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D</a:t>
              </a:r>
            </a:p>
          </p:txBody>
        </p:sp>
      </p:grpSp>
      <p:sp>
        <p:nvSpPr>
          <p:cNvPr id="23" name="Line 57"/>
          <p:cNvSpPr>
            <a:spLocks noChangeShapeType="1"/>
          </p:cNvSpPr>
          <p:nvPr/>
        </p:nvSpPr>
        <p:spPr bwMode="auto">
          <a:xfrm flipV="1">
            <a:off x="1017588" y="4979988"/>
            <a:ext cx="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58"/>
          <p:cNvSpPr>
            <a:spLocks noChangeShapeType="1"/>
          </p:cNvSpPr>
          <p:nvPr/>
        </p:nvSpPr>
        <p:spPr bwMode="auto">
          <a:xfrm>
            <a:off x="1019175" y="49768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59"/>
          <p:cNvSpPr>
            <a:spLocks noChangeShapeType="1"/>
          </p:cNvSpPr>
          <p:nvPr/>
        </p:nvSpPr>
        <p:spPr bwMode="auto">
          <a:xfrm>
            <a:off x="2020888" y="4981575"/>
            <a:ext cx="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Line 60"/>
          <p:cNvSpPr>
            <a:spLocks noChangeShapeType="1"/>
          </p:cNvSpPr>
          <p:nvPr/>
        </p:nvSpPr>
        <p:spPr bwMode="auto">
          <a:xfrm flipV="1">
            <a:off x="1524000" y="4724400"/>
            <a:ext cx="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" name="Line 61"/>
          <p:cNvSpPr>
            <a:spLocks noChangeShapeType="1"/>
          </p:cNvSpPr>
          <p:nvPr/>
        </p:nvSpPr>
        <p:spPr bwMode="auto">
          <a:xfrm>
            <a:off x="1524000" y="4724400"/>
            <a:ext cx="1524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Line 62"/>
          <p:cNvSpPr>
            <a:spLocks noChangeShapeType="1"/>
          </p:cNvSpPr>
          <p:nvPr/>
        </p:nvSpPr>
        <p:spPr bwMode="auto">
          <a:xfrm>
            <a:off x="3048000" y="4724400"/>
            <a:ext cx="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Line 63"/>
          <p:cNvSpPr>
            <a:spLocks noChangeShapeType="1"/>
          </p:cNvSpPr>
          <p:nvPr/>
        </p:nvSpPr>
        <p:spPr bwMode="auto">
          <a:xfrm>
            <a:off x="152400" y="52578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Line 64"/>
          <p:cNvSpPr>
            <a:spLocks noChangeShapeType="1"/>
          </p:cNvSpPr>
          <p:nvPr/>
        </p:nvSpPr>
        <p:spPr bwMode="auto">
          <a:xfrm>
            <a:off x="152400" y="47244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Text Box 65"/>
          <p:cNvSpPr txBox="1">
            <a:spLocks noChangeArrowheads="1"/>
          </p:cNvSpPr>
          <p:nvPr/>
        </p:nvSpPr>
        <p:spPr bwMode="auto">
          <a:xfrm>
            <a:off x="228600" y="4800600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ko-KR" altLang="en-US" sz="1400" b="0">
                <a:latin typeface="Times New Roman" pitchFamily="18" charset="0"/>
                <a:ea typeface="굴림" pitchFamily="50" charset="-127"/>
              </a:rPr>
              <a:t>3</a:t>
            </a:r>
          </a:p>
        </p:txBody>
      </p:sp>
      <p:sp>
        <p:nvSpPr>
          <p:cNvPr id="32" name="Line 66"/>
          <p:cNvSpPr>
            <a:spLocks noChangeShapeType="1"/>
          </p:cNvSpPr>
          <p:nvPr/>
        </p:nvSpPr>
        <p:spPr bwMode="auto">
          <a:xfrm flipV="1">
            <a:off x="457200" y="4724400"/>
            <a:ext cx="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45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153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군집화 절차 예시</a:t>
            </a:r>
          </a:p>
          <a:p>
            <a:endParaRPr lang="ko-KR" altLang="en-US" dirty="0"/>
          </a:p>
        </p:txBody>
      </p:sp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4876800" y="2590800"/>
          <a:ext cx="3581400" cy="3405188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1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Dist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ADC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ADC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4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5715000" y="2133600"/>
            <a:ext cx="2154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Distance Matrix</a:t>
            </a:r>
          </a:p>
        </p:txBody>
      </p:sp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1066800" y="2133600"/>
            <a:ext cx="2265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Current  Clusters</a:t>
            </a:r>
          </a:p>
        </p:txBody>
      </p:sp>
      <p:grpSp>
        <p:nvGrpSpPr>
          <p:cNvPr id="8" name="Group 42"/>
          <p:cNvGrpSpPr>
            <a:grpSpLocks/>
          </p:cNvGrpSpPr>
          <p:nvPr/>
        </p:nvGrpSpPr>
        <p:grpSpPr bwMode="auto">
          <a:xfrm>
            <a:off x="685800" y="5257800"/>
            <a:ext cx="685800" cy="685800"/>
            <a:chOff x="816" y="1632"/>
            <a:chExt cx="432" cy="432"/>
          </a:xfrm>
        </p:grpSpPr>
        <p:sp>
          <p:nvSpPr>
            <p:cNvPr id="9" name="Oval 43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0" name="Text Box 44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A</a:t>
              </a:r>
            </a:p>
          </p:txBody>
        </p:sp>
      </p:grpSp>
      <p:grpSp>
        <p:nvGrpSpPr>
          <p:cNvPr id="11" name="Group 45"/>
          <p:cNvGrpSpPr>
            <a:grpSpLocks/>
          </p:cNvGrpSpPr>
          <p:nvPr/>
        </p:nvGrpSpPr>
        <p:grpSpPr bwMode="auto">
          <a:xfrm>
            <a:off x="3657600" y="5257800"/>
            <a:ext cx="685800" cy="685800"/>
            <a:chOff x="816" y="1632"/>
            <a:chExt cx="432" cy="432"/>
          </a:xfrm>
        </p:grpSpPr>
        <p:sp>
          <p:nvSpPr>
            <p:cNvPr id="12" name="Oval 46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3" name="Text Box 47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B</a:t>
              </a:r>
            </a:p>
          </p:txBody>
        </p:sp>
      </p:grpSp>
      <p:grpSp>
        <p:nvGrpSpPr>
          <p:cNvPr id="14" name="Group 48"/>
          <p:cNvGrpSpPr>
            <a:grpSpLocks/>
          </p:cNvGrpSpPr>
          <p:nvPr/>
        </p:nvGrpSpPr>
        <p:grpSpPr bwMode="auto">
          <a:xfrm>
            <a:off x="2667000" y="5257800"/>
            <a:ext cx="685800" cy="685800"/>
            <a:chOff x="816" y="1632"/>
            <a:chExt cx="432" cy="432"/>
          </a:xfrm>
        </p:grpSpPr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6" name="Text Box 50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C</a:t>
              </a: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1676400" y="5257800"/>
            <a:ext cx="685800" cy="685800"/>
            <a:chOff x="816" y="1632"/>
            <a:chExt cx="432" cy="432"/>
          </a:xfrm>
        </p:grpSpPr>
        <p:sp>
          <p:nvSpPr>
            <p:cNvPr id="18" name="Oval 52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9" name="Text Box 53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D</a:t>
              </a:r>
            </a:p>
          </p:txBody>
        </p:sp>
      </p:grpSp>
      <p:sp>
        <p:nvSpPr>
          <p:cNvPr id="20" name="Line 54"/>
          <p:cNvSpPr>
            <a:spLocks noChangeShapeType="1"/>
          </p:cNvSpPr>
          <p:nvPr/>
        </p:nvSpPr>
        <p:spPr bwMode="auto">
          <a:xfrm flipV="1">
            <a:off x="1017588" y="4979988"/>
            <a:ext cx="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55"/>
          <p:cNvSpPr>
            <a:spLocks noChangeShapeType="1"/>
          </p:cNvSpPr>
          <p:nvPr/>
        </p:nvSpPr>
        <p:spPr bwMode="auto">
          <a:xfrm>
            <a:off x="1019175" y="49768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56"/>
          <p:cNvSpPr>
            <a:spLocks noChangeShapeType="1"/>
          </p:cNvSpPr>
          <p:nvPr/>
        </p:nvSpPr>
        <p:spPr bwMode="auto">
          <a:xfrm>
            <a:off x="2020888" y="4981575"/>
            <a:ext cx="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Line 57"/>
          <p:cNvSpPr>
            <a:spLocks noChangeShapeType="1"/>
          </p:cNvSpPr>
          <p:nvPr/>
        </p:nvSpPr>
        <p:spPr bwMode="auto">
          <a:xfrm flipV="1">
            <a:off x="1524000" y="4724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58"/>
          <p:cNvSpPr>
            <a:spLocks noChangeShapeType="1"/>
          </p:cNvSpPr>
          <p:nvPr/>
        </p:nvSpPr>
        <p:spPr bwMode="auto">
          <a:xfrm>
            <a:off x="1524000" y="47244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59"/>
          <p:cNvSpPr>
            <a:spLocks noChangeShapeType="1"/>
          </p:cNvSpPr>
          <p:nvPr/>
        </p:nvSpPr>
        <p:spPr bwMode="auto">
          <a:xfrm>
            <a:off x="3048000" y="4724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46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6827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군집화 절차 예시</a:t>
            </a:r>
          </a:p>
          <a:p>
            <a:endParaRPr lang="ko-KR" alt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685800" y="5257800"/>
            <a:ext cx="685800" cy="685800"/>
            <a:chOff x="816" y="1632"/>
            <a:chExt cx="432" cy="432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A</a:t>
              </a:r>
            </a:p>
          </p:txBody>
        </p:sp>
      </p:grp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3657600" y="5257800"/>
            <a:ext cx="685800" cy="685800"/>
            <a:chOff x="816" y="1632"/>
            <a:chExt cx="432" cy="432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B</a:t>
              </a:r>
            </a:p>
          </p:txBody>
        </p:sp>
      </p:grpSp>
      <p:grpSp>
        <p:nvGrpSpPr>
          <p:cNvPr id="11" name="Group 8"/>
          <p:cNvGrpSpPr>
            <a:grpSpLocks/>
          </p:cNvGrpSpPr>
          <p:nvPr/>
        </p:nvGrpSpPr>
        <p:grpSpPr bwMode="auto">
          <a:xfrm>
            <a:off x="2667000" y="5257800"/>
            <a:ext cx="685800" cy="685800"/>
            <a:chOff x="816" y="1632"/>
            <a:chExt cx="432" cy="432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C</a:t>
              </a:r>
            </a:p>
          </p:txBody>
        </p:sp>
      </p:grp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1676400" y="5257800"/>
            <a:ext cx="685800" cy="685800"/>
            <a:chOff x="816" y="1632"/>
            <a:chExt cx="432" cy="432"/>
          </a:xfrm>
        </p:grpSpPr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D</a:t>
              </a:r>
            </a:p>
          </p:txBody>
        </p:sp>
      </p:grpSp>
      <p:graphicFrame>
        <p:nvGraphicFramePr>
          <p:cNvPr id="17" name="Group 14"/>
          <p:cNvGraphicFramePr>
            <a:graphicFrameLocks noGrp="1"/>
          </p:cNvGraphicFramePr>
          <p:nvPr/>
        </p:nvGraphicFramePr>
        <p:xfrm>
          <a:off x="4876800" y="2590800"/>
          <a:ext cx="3581400" cy="3405188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1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Dist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ADC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ADC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4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 Box 52"/>
          <p:cNvSpPr txBox="1">
            <a:spLocks noChangeArrowheads="1"/>
          </p:cNvSpPr>
          <p:nvPr/>
        </p:nvSpPr>
        <p:spPr bwMode="auto">
          <a:xfrm>
            <a:off x="5715000" y="2133600"/>
            <a:ext cx="2154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Distance Matrix</a:t>
            </a:r>
          </a:p>
        </p:txBody>
      </p:sp>
      <p:sp>
        <p:nvSpPr>
          <p:cNvPr id="19" name="Text Box 53"/>
          <p:cNvSpPr txBox="1">
            <a:spLocks noChangeArrowheads="1"/>
          </p:cNvSpPr>
          <p:nvPr/>
        </p:nvSpPr>
        <p:spPr bwMode="auto">
          <a:xfrm>
            <a:off x="1066800" y="2133600"/>
            <a:ext cx="2265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Current  Clusters</a:t>
            </a:r>
          </a:p>
        </p:txBody>
      </p:sp>
      <p:sp>
        <p:nvSpPr>
          <p:cNvPr id="20" name="Line 54"/>
          <p:cNvSpPr>
            <a:spLocks noChangeShapeType="1"/>
          </p:cNvSpPr>
          <p:nvPr/>
        </p:nvSpPr>
        <p:spPr bwMode="auto">
          <a:xfrm flipV="1">
            <a:off x="1017588" y="4979988"/>
            <a:ext cx="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55"/>
          <p:cNvSpPr>
            <a:spLocks noChangeShapeType="1"/>
          </p:cNvSpPr>
          <p:nvPr/>
        </p:nvSpPr>
        <p:spPr bwMode="auto">
          <a:xfrm>
            <a:off x="1019175" y="49768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56"/>
          <p:cNvSpPr>
            <a:spLocks noChangeShapeType="1"/>
          </p:cNvSpPr>
          <p:nvPr/>
        </p:nvSpPr>
        <p:spPr bwMode="auto">
          <a:xfrm>
            <a:off x="2020888" y="4981575"/>
            <a:ext cx="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Line 57"/>
          <p:cNvSpPr>
            <a:spLocks noChangeShapeType="1"/>
          </p:cNvSpPr>
          <p:nvPr/>
        </p:nvSpPr>
        <p:spPr bwMode="auto">
          <a:xfrm flipV="1">
            <a:off x="1524000" y="4724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58"/>
          <p:cNvSpPr>
            <a:spLocks noChangeShapeType="1"/>
          </p:cNvSpPr>
          <p:nvPr/>
        </p:nvSpPr>
        <p:spPr bwMode="auto">
          <a:xfrm>
            <a:off x="1524000" y="47244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59"/>
          <p:cNvSpPr>
            <a:spLocks noChangeShapeType="1"/>
          </p:cNvSpPr>
          <p:nvPr/>
        </p:nvSpPr>
        <p:spPr bwMode="auto">
          <a:xfrm>
            <a:off x="3048000" y="4724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Oval 60"/>
          <p:cNvSpPr>
            <a:spLocks noChangeArrowheads="1"/>
          </p:cNvSpPr>
          <p:nvPr/>
        </p:nvSpPr>
        <p:spPr bwMode="auto">
          <a:xfrm>
            <a:off x="6483350" y="3408363"/>
            <a:ext cx="381000" cy="4572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27" name="Rectangle 61"/>
          <p:cNvSpPr>
            <a:spLocks noChangeArrowheads="1"/>
          </p:cNvSpPr>
          <p:nvPr/>
        </p:nvSpPr>
        <p:spPr bwMode="auto">
          <a:xfrm>
            <a:off x="4953000" y="3429000"/>
            <a:ext cx="573088" cy="5334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28" name="Rectangle 62"/>
          <p:cNvSpPr>
            <a:spLocks noChangeArrowheads="1"/>
          </p:cNvSpPr>
          <p:nvPr/>
        </p:nvSpPr>
        <p:spPr bwMode="auto">
          <a:xfrm>
            <a:off x="6400800" y="2667000"/>
            <a:ext cx="573088" cy="5334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47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145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군집화 절차 예시</a:t>
            </a:r>
          </a:p>
          <a:p>
            <a:endParaRPr lang="ko-KR" altLang="en-US" dirty="0"/>
          </a:p>
        </p:txBody>
      </p:sp>
      <p:graphicFrame>
        <p:nvGraphicFramePr>
          <p:cNvPr id="5" name="Group 2"/>
          <p:cNvGraphicFramePr>
            <a:graphicFrameLocks noGrp="1"/>
          </p:cNvGraphicFramePr>
          <p:nvPr/>
        </p:nvGraphicFramePr>
        <p:xfrm>
          <a:off x="4876800" y="2590800"/>
          <a:ext cx="3581400" cy="3405188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1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Dist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ADC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ADC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B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40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ko-KR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5715000" y="2133600"/>
            <a:ext cx="2154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Distance Matrix</a:t>
            </a:r>
          </a:p>
        </p:txBody>
      </p:sp>
      <p:sp>
        <p:nvSpPr>
          <p:cNvPr id="7" name="Text Box 41"/>
          <p:cNvSpPr txBox="1">
            <a:spLocks noChangeArrowheads="1"/>
          </p:cNvSpPr>
          <p:nvPr/>
        </p:nvSpPr>
        <p:spPr bwMode="auto">
          <a:xfrm>
            <a:off x="1066800" y="2133600"/>
            <a:ext cx="22653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Current  Clusters</a:t>
            </a:r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>
            <a:off x="6483350" y="3408363"/>
            <a:ext cx="381000" cy="4572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9" name="Rectangle 43"/>
          <p:cNvSpPr>
            <a:spLocks noChangeArrowheads="1"/>
          </p:cNvSpPr>
          <p:nvPr/>
        </p:nvSpPr>
        <p:spPr bwMode="auto">
          <a:xfrm>
            <a:off x="4953000" y="3429000"/>
            <a:ext cx="573088" cy="5334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sp>
        <p:nvSpPr>
          <p:cNvPr id="10" name="Rectangle 44"/>
          <p:cNvSpPr>
            <a:spLocks noChangeArrowheads="1"/>
          </p:cNvSpPr>
          <p:nvPr/>
        </p:nvSpPr>
        <p:spPr bwMode="auto">
          <a:xfrm>
            <a:off x="6400800" y="2667000"/>
            <a:ext cx="573088" cy="533400"/>
          </a:xfrm>
          <a:prstGeom prst="rect">
            <a:avLst/>
          </a:prstGeom>
          <a:noFill/>
          <a:ln w="1905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ko-KR">
              <a:ea typeface="굴림" pitchFamily="50" charset="-127"/>
            </a:endParaRPr>
          </a:p>
        </p:txBody>
      </p:sp>
      <p:grpSp>
        <p:nvGrpSpPr>
          <p:cNvPr id="11" name="Group 45"/>
          <p:cNvGrpSpPr>
            <a:grpSpLocks/>
          </p:cNvGrpSpPr>
          <p:nvPr/>
        </p:nvGrpSpPr>
        <p:grpSpPr bwMode="auto">
          <a:xfrm>
            <a:off x="685800" y="5257800"/>
            <a:ext cx="685800" cy="685800"/>
            <a:chOff x="816" y="1632"/>
            <a:chExt cx="432" cy="432"/>
          </a:xfrm>
        </p:grpSpPr>
        <p:sp>
          <p:nvSpPr>
            <p:cNvPr id="12" name="Oval 46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3" name="Text Box 47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A</a:t>
              </a:r>
            </a:p>
          </p:txBody>
        </p:sp>
      </p:grpSp>
      <p:grpSp>
        <p:nvGrpSpPr>
          <p:cNvPr id="14" name="Group 48"/>
          <p:cNvGrpSpPr>
            <a:grpSpLocks/>
          </p:cNvGrpSpPr>
          <p:nvPr/>
        </p:nvGrpSpPr>
        <p:grpSpPr bwMode="auto">
          <a:xfrm>
            <a:off x="3657600" y="5257800"/>
            <a:ext cx="685800" cy="685800"/>
            <a:chOff x="816" y="1632"/>
            <a:chExt cx="432" cy="432"/>
          </a:xfrm>
        </p:grpSpPr>
        <p:sp>
          <p:nvSpPr>
            <p:cNvPr id="15" name="Oval 49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6" name="Text Box 50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B</a:t>
              </a: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2667000" y="5257800"/>
            <a:ext cx="685800" cy="685800"/>
            <a:chOff x="816" y="1632"/>
            <a:chExt cx="432" cy="432"/>
          </a:xfrm>
        </p:grpSpPr>
        <p:sp>
          <p:nvSpPr>
            <p:cNvPr id="18" name="Oval 52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9" name="Text Box 53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C</a:t>
              </a:r>
            </a:p>
          </p:txBody>
        </p:sp>
      </p:grpSp>
      <p:grpSp>
        <p:nvGrpSpPr>
          <p:cNvPr id="20" name="Group 54"/>
          <p:cNvGrpSpPr>
            <a:grpSpLocks/>
          </p:cNvGrpSpPr>
          <p:nvPr/>
        </p:nvGrpSpPr>
        <p:grpSpPr bwMode="auto">
          <a:xfrm>
            <a:off x="1676400" y="5257800"/>
            <a:ext cx="685800" cy="685800"/>
            <a:chOff x="816" y="1632"/>
            <a:chExt cx="432" cy="432"/>
          </a:xfrm>
        </p:grpSpPr>
        <p:sp>
          <p:nvSpPr>
            <p:cNvPr id="21" name="Oval 55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22" name="Text Box 56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D</a:t>
              </a:r>
            </a:p>
          </p:txBody>
        </p:sp>
      </p:grpSp>
      <p:sp>
        <p:nvSpPr>
          <p:cNvPr id="23" name="Line 57"/>
          <p:cNvSpPr>
            <a:spLocks noChangeShapeType="1"/>
          </p:cNvSpPr>
          <p:nvPr/>
        </p:nvSpPr>
        <p:spPr bwMode="auto">
          <a:xfrm flipV="1">
            <a:off x="1017588" y="4979988"/>
            <a:ext cx="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58"/>
          <p:cNvSpPr>
            <a:spLocks noChangeShapeType="1"/>
          </p:cNvSpPr>
          <p:nvPr/>
        </p:nvSpPr>
        <p:spPr bwMode="auto">
          <a:xfrm>
            <a:off x="1019175" y="49768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59"/>
          <p:cNvSpPr>
            <a:spLocks noChangeShapeType="1"/>
          </p:cNvSpPr>
          <p:nvPr/>
        </p:nvSpPr>
        <p:spPr bwMode="auto">
          <a:xfrm>
            <a:off x="2020888" y="4981575"/>
            <a:ext cx="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Line 60"/>
          <p:cNvSpPr>
            <a:spLocks noChangeShapeType="1"/>
          </p:cNvSpPr>
          <p:nvPr/>
        </p:nvSpPr>
        <p:spPr bwMode="auto">
          <a:xfrm flipV="1">
            <a:off x="1524000" y="4724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7" name="Line 61"/>
          <p:cNvSpPr>
            <a:spLocks noChangeShapeType="1"/>
          </p:cNvSpPr>
          <p:nvPr/>
        </p:nvSpPr>
        <p:spPr bwMode="auto">
          <a:xfrm>
            <a:off x="1524000" y="47244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8" name="Line 62"/>
          <p:cNvSpPr>
            <a:spLocks noChangeShapeType="1"/>
          </p:cNvSpPr>
          <p:nvPr/>
        </p:nvSpPr>
        <p:spPr bwMode="auto">
          <a:xfrm>
            <a:off x="3048000" y="4724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63"/>
          <p:cNvSpPr>
            <a:spLocks/>
          </p:cNvSpPr>
          <p:nvPr/>
        </p:nvSpPr>
        <p:spPr bwMode="auto">
          <a:xfrm>
            <a:off x="2286000" y="2743200"/>
            <a:ext cx="1704975" cy="2514600"/>
          </a:xfrm>
          <a:custGeom>
            <a:avLst/>
            <a:gdLst>
              <a:gd name="T0" fmla="*/ 2147483647 w 1008"/>
              <a:gd name="T1" fmla="*/ 2147483647 h 1584"/>
              <a:gd name="T2" fmla="*/ 2147483647 w 1008"/>
              <a:gd name="T3" fmla="*/ 0 h 1584"/>
              <a:gd name="T4" fmla="*/ 0 w 1008"/>
              <a:gd name="T5" fmla="*/ 0 h 1584"/>
              <a:gd name="T6" fmla="*/ 0 w 1008"/>
              <a:gd name="T7" fmla="*/ 2147483647 h 1584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584"/>
              <a:gd name="T14" fmla="*/ 1008 w 1008"/>
              <a:gd name="T15" fmla="*/ 1584 h 15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584">
                <a:moveTo>
                  <a:pt x="1008" y="1584"/>
                </a:moveTo>
                <a:lnTo>
                  <a:pt x="1008" y="0"/>
                </a:lnTo>
                <a:lnTo>
                  <a:pt x="0" y="0"/>
                </a:lnTo>
                <a:lnTo>
                  <a:pt x="0" y="1248"/>
                </a:lnTo>
              </a:path>
            </a:pathLst>
          </a:cu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0" name="Line 64"/>
          <p:cNvSpPr>
            <a:spLocks noChangeShapeType="1"/>
          </p:cNvSpPr>
          <p:nvPr/>
        </p:nvSpPr>
        <p:spPr bwMode="auto">
          <a:xfrm>
            <a:off x="152400" y="52578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1" name="Line 65"/>
          <p:cNvSpPr>
            <a:spLocks noChangeShapeType="1"/>
          </p:cNvSpPr>
          <p:nvPr/>
        </p:nvSpPr>
        <p:spPr bwMode="auto">
          <a:xfrm>
            <a:off x="152400" y="2743200"/>
            <a:ext cx="533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32" name="Text Box 66"/>
          <p:cNvSpPr txBox="1">
            <a:spLocks noChangeArrowheads="1"/>
          </p:cNvSpPr>
          <p:nvPr/>
        </p:nvSpPr>
        <p:spPr bwMode="auto">
          <a:xfrm>
            <a:off x="152400" y="3581400"/>
            <a:ext cx="3619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sz="1400" b="0">
                <a:latin typeface="Times New Roman" pitchFamily="18" charset="0"/>
                <a:ea typeface="굴림" pitchFamily="50" charset="-127"/>
              </a:rPr>
              <a:t>10</a:t>
            </a:r>
          </a:p>
        </p:txBody>
      </p:sp>
      <p:sp>
        <p:nvSpPr>
          <p:cNvPr id="33" name="Line 67"/>
          <p:cNvSpPr>
            <a:spLocks noChangeShapeType="1"/>
          </p:cNvSpPr>
          <p:nvPr/>
        </p:nvSpPr>
        <p:spPr bwMode="auto">
          <a:xfrm flipV="1">
            <a:off x="457200" y="2743200"/>
            <a:ext cx="0" cy="2514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48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841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계층적 군집화</a:t>
            </a:r>
            <a:r>
              <a:rPr lang="en-US" altLang="ko-KR" dirty="0"/>
              <a:t>: Hierarchical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계층적 군집화 절차 예시</a:t>
            </a:r>
          </a:p>
          <a:p>
            <a:endParaRPr lang="ko-KR" altLang="en-US" dirty="0"/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685800" y="5257800"/>
            <a:ext cx="685800" cy="685800"/>
            <a:chOff x="816" y="1632"/>
            <a:chExt cx="432" cy="432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A</a:t>
              </a:r>
            </a:p>
          </p:txBody>
        </p:sp>
      </p:grpSp>
      <p:grpSp>
        <p:nvGrpSpPr>
          <p:cNvPr id="8" name="Group 5"/>
          <p:cNvGrpSpPr>
            <a:grpSpLocks/>
          </p:cNvGrpSpPr>
          <p:nvPr/>
        </p:nvGrpSpPr>
        <p:grpSpPr bwMode="auto">
          <a:xfrm>
            <a:off x="3657600" y="5257800"/>
            <a:ext cx="685800" cy="685800"/>
            <a:chOff x="816" y="1632"/>
            <a:chExt cx="432" cy="432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B</a:t>
              </a:r>
            </a:p>
          </p:txBody>
        </p:sp>
      </p:grpSp>
      <p:grpSp>
        <p:nvGrpSpPr>
          <p:cNvPr id="11" name="Group 8"/>
          <p:cNvGrpSpPr>
            <a:grpSpLocks/>
          </p:cNvGrpSpPr>
          <p:nvPr/>
        </p:nvGrpSpPr>
        <p:grpSpPr bwMode="auto">
          <a:xfrm>
            <a:off x="2667000" y="5257800"/>
            <a:ext cx="685800" cy="685800"/>
            <a:chOff x="816" y="1632"/>
            <a:chExt cx="432" cy="432"/>
          </a:xfrm>
        </p:grpSpPr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912" y="1680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C</a:t>
              </a:r>
            </a:p>
          </p:txBody>
        </p:sp>
      </p:grpSp>
      <p:grpSp>
        <p:nvGrpSpPr>
          <p:cNvPr id="14" name="Group 11"/>
          <p:cNvGrpSpPr>
            <a:grpSpLocks/>
          </p:cNvGrpSpPr>
          <p:nvPr/>
        </p:nvGrpSpPr>
        <p:grpSpPr bwMode="auto">
          <a:xfrm>
            <a:off x="1676400" y="5257800"/>
            <a:ext cx="685800" cy="685800"/>
            <a:chOff x="816" y="1632"/>
            <a:chExt cx="432" cy="432"/>
          </a:xfrm>
        </p:grpSpPr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816" y="1632"/>
              <a:ext cx="432" cy="43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ko-KR">
                <a:ea typeface="굴림" pitchFamily="50" charset="-127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912" y="168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Palatino Linotype" pitchFamily="18" charset="0"/>
                </a:defRPr>
              </a:lvl9pPr>
            </a:lstStyle>
            <a:p>
              <a:pPr eaLnBrk="1" hangingPunct="1"/>
              <a:r>
                <a:rPr lang="en-US" altLang="ko-KR" b="0">
                  <a:latin typeface="Times New Roman" pitchFamily="18" charset="0"/>
                  <a:ea typeface="굴림" pitchFamily="50" charset="-127"/>
                </a:rPr>
                <a:t>D</a:t>
              </a:r>
            </a:p>
          </p:txBody>
        </p:sp>
      </p:grpSp>
      <p:graphicFrame>
        <p:nvGraphicFramePr>
          <p:cNvPr id="17" name="Group 14"/>
          <p:cNvGraphicFramePr>
            <a:graphicFrameLocks noGrp="1"/>
          </p:cNvGraphicFramePr>
          <p:nvPr/>
        </p:nvGraphicFramePr>
        <p:xfrm>
          <a:off x="4876800" y="2590800"/>
          <a:ext cx="3581400" cy="3430588"/>
        </p:xfrm>
        <a:graphic>
          <a:graphicData uri="http://schemas.openxmlformats.org/drawingml/2006/table">
            <a:tbl>
              <a:tblPr/>
              <a:tblGrid>
                <a:gridCol w="715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59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62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Dist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ADCB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1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  <a:ea typeface="굴림" pitchFamily="50" charset="-127"/>
                        </a:rPr>
                        <a:t>ADCB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16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4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en-US" altLang="ko-KR" sz="2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굴림" pitchFamily="50" charset="-127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 Box 52"/>
          <p:cNvSpPr txBox="1">
            <a:spLocks noChangeArrowheads="1"/>
          </p:cNvSpPr>
          <p:nvPr/>
        </p:nvSpPr>
        <p:spPr bwMode="auto">
          <a:xfrm>
            <a:off x="5715000" y="2133600"/>
            <a:ext cx="2154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Distance Matrix</a:t>
            </a:r>
          </a:p>
        </p:txBody>
      </p:sp>
      <p:sp>
        <p:nvSpPr>
          <p:cNvPr id="19" name="Text Box 53"/>
          <p:cNvSpPr txBox="1">
            <a:spLocks noChangeArrowheads="1"/>
          </p:cNvSpPr>
          <p:nvPr/>
        </p:nvSpPr>
        <p:spPr bwMode="auto">
          <a:xfrm>
            <a:off x="1460500" y="2133600"/>
            <a:ext cx="1663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Palatino Linotype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Palatino Linotype" pitchFamily="18" charset="0"/>
              </a:defRPr>
            </a:lvl9pPr>
          </a:lstStyle>
          <a:p>
            <a:pPr eaLnBrk="1" hangingPunct="1"/>
            <a:r>
              <a:rPr lang="en-US" altLang="ko-KR" b="0">
                <a:latin typeface="Times New Roman" pitchFamily="18" charset="0"/>
                <a:ea typeface="굴림" pitchFamily="50" charset="-127"/>
              </a:rPr>
              <a:t>Final Result</a:t>
            </a:r>
          </a:p>
        </p:txBody>
      </p:sp>
      <p:sp>
        <p:nvSpPr>
          <p:cNvPr id="20" name="Line 54"/>
          <p:cNvSpPr>
            <a:spLocks noChangeShapeType="1"/>
          </p:cNvSpPr>
          <p:nvPr/>
        </p:nvSpPr>
        <p:spPr bwMode="auto">
          <a:xfrm flipV="1">
            <a:off x="1017588" y="4979988"/>
            <a:ext cx="0" cy="282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1" name="Line 55"/>
          <p:cNvSpPr>
            <a:spLocks noChangeShapeType="1"/>
          </p:cNvSpPr>
          <p:nvPr/>
        </p:nvSpPr>
        <p:spPr bwMode="auto">
          <a:xfrm>
            <a:off x="1019175" y="4976813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2" name="Line 56"/>
          <p:cNvSpPr>
            <a:spLocks noChangeShapeType="1"/>
          </p:cNvSpPr>
          <p:nvPr/>
        </p:nvSpPr>
        <p:spPr bwMode="auto">
          <a:xfrm>
            <a:off x="2020888" y="4981575"/>
            <a:ext cx="0" cy="271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3" name="Line 57"/>
          <p:cNvSpPr>
            <a:spLocks noChangeShapeType="1"/>
          </p:cNvSpPr>
          <p:nvPr/>
        </p:nvSpPr>
        <p:spPr bwMode="auto">
          <a:xfrm flipV="1">
            <a:off x="1524000" y="4724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4" name="Line 58"/>
          <p:cNvSpPr>
            <a:spLocks noChangeShapeType="1"/>
          </p:cNvSpPr>
          <p:nvPr/>
        </p:nvSpPr>
        <p:spPr bwMode="auto">
          <a:xfrm>
            <a:off x="1524000" y="4724400"/>
            <a:ext cx="152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5" name="Line 59"/>
          <p:cNvSpPr>
            <a:spLocks noChangeShapeType="1"/>
          </p:cNvSpPr>
          <p:nvPr/>
        </p:nvSpPr>
        <p:spPr bwMode="auto">
          <a:xfrm>
            <a:off x="3048000" y="47244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6" name="Freeform 60"/>
          <p:cNvSpPr>
            <a:spLocks/>
          </p:cNvSpPr>
          <p:nvPr/>
        </p:nvSpPr>
        <p:spPr bwMode="auto">
          <a:xfrm>
            <a:off x="2286000" y="2743200"/>
            <a:ext cx="1704975" cy="2514600"/>
          </a:xfrm>
          <a:custGeom>
            <a:avLst/>
            <a:gdLst>
              <a:gd name="T0" fmla="*/ 2147483647 w 1008"/>
              <a:gd name="T1" fmla="*/ 2147483647 h 1584"/>
              <a:gd name="T2" fmla="*/ 2147483647 w 1008"/>
              <a:gd name="T3" fmla="*/ 0 h 1584"/>
              <a:gd name="T4" fmla="*/ 0 w 1008"/>
              <a:gd name="T5" fmla="*/ 0 h 1584"/>
              <a:gd name="T6" fmla="*/ 0 w 1008"/>
              <a:gd name="T7" fmla="*/ 2147483647 h 1584"/>
              <a:gd name="T8" fmla="*/ 0 60000 65536"/>
              <a:gd name="T9" fmla="*/ 0 60000 65536"/>
              <a:gd name="T10" fmla="*/ 0 60000 65536"/>
              <a:gd name="T11" fmla="*/ 0 60000 65536"/>
              <a:gd name="T12" fmla="*/ 0 w 1008"/>
              <a:gd name="T13" fmla="*/ 0 h 1584"/>
              <a:gd name="T14" fmla="*/ 1008 w 1008"/>
              <a:gd name="T15" fmla="*/ 1584 h 15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8" h="1584">
                <a:moveTo>
                  <a:pt x="1008" y="1584"/>
                </a:moveTo>
                <a:lnTo>
                  <a:pt x="1008" y="0"/>
                </a:lnTo>
                <a:lnTo>
                  <a:pt x="0" y="0"/>
                </a:lnTo>
                <a:lnTo>
                  <a:pt x="0" y="1248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49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240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rbel" panose="020B0503020204020204" pitchFamily="34" charset="0"/>
              </a:rPr>
              <a:t>군집화 적용 사례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Corbel" panose="020B0503020204020204" pitchFamily="34" charset="0"/>
              </a:rPr>
              <a:t>데이터에 대한 </a:t>
            </a:r>
            <a:r>
              <a:rPr lang="ko-KR" altLang="en-US" dirty="0" smtClean="0">
                <a:solidFill>
                  <a:srgbClr val="0000FF"/>
                </a:solidFill>
                <a:latin typeface="Corbel" panose="020B0503020204020204" pitchFamily="34" charset="0"/>
              </a:rPr>
              <a:t>이해 및 전략 도출</a:t>
            </a:r>
            <a:endParaRPr lang="en-US" altLang="ko-KR" dirty="0">
              <a:solidFill>
                <a:srgbClr val="0000FF"/>
              </a:solidFill>
              <a:latin typeface="Corbel" panose="020B0503020204020204" pitchFamily="34" charset="0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err="1">
                <a:latin typeface="Corbel" panose="020B0503020204020204" pitchFamily="34" charset="0"/>
              </a:rPr>
              <a:t>웹브라우징</a:t>
            </a:r>
            <a:r>
              <a:rPr lang="ko-KR" altLang="en-US" dirty="0">
                <a:latin typeface="Corbel" panose="020B0503020204020204" pitchFamily="34" charset="0"/>
              </a:rPr>
              <a:t> 시 유사한 문서들을 </a:t>
            </a:r>
            <a:r>
              <a:rPr lang="ko-KR" altLang="en-US" dirty="0" smtClean="0">
                <a:latin typeface="Corbel" panose="020B0503020204020204" pitchFamily="34" charset="0"/>
              </a:rPr>
              <a:t>표시</a:t>
            </a:r>
            <a:r>
              <a:rPr lang="en-US" altLang="ko-KR" dirty="0" smtClean="0">
                <a:latin typeface="Corbel" panose="020B0503020204020204" pitchFamily="34" charset="0"/>
              </a:rPr>
              <a:t>, </a:t>
            </a:r>
            <a:r>
              <a:rPr lang="ko-KR" altLang="en-US" dirty="0" smtClean="0">
                <a:latin typeface="Corbel" panose="020B0503020204020204" pitchFamily="34" charset="0"/>
              </a:rPr>
              <a:t>유사한 </a:t>
            </a:r>
            <a:r>
              <a:rPr lang="ko-KR" altLang="en-US" dirty="0">
                <a:latin typeface="Corbel" panose="020B0503020204020204" pitchFamily="34" charset="0"/>
              </a:rPr>
              <a:t>기능을 수행하는 유전자</a:t>
            </a:r>
            <a:r>
              <a:rPr lang="en-US" altLang="ko-KR" dirty="0">
                <a:latin typeface="Corbel" panose="020B0503020204020204" pitchFamily="34" charset="0"/>
              </a:rPr>
              <a:t>/</a:t>
            </a:r>
            <a:r>
              <a:rPr lang="ko-KR" altLang="en-US" dirty="0">
                <a:latin typeface="Corbel" panose="020B0503020204020204" pitchFamily="34" charset="0"/>
              </a:rPr>
              <a:t>단백질 </a:t>
            </a:r>
            <a:r>
              <a:rPr lang="ko-KR" altLang="en-US" dirty="0" smtClean="0">
                <a:latin typeface="Corbel" panose="020B0503020204020204" pitchFamily="34" charset="0"/>
              </a:rPr>
              <a:t>집합</a:t>
            </a:r>
            <a:r>
              <a:rPr lang="en-US" altLang="ko-KR" dirty="0" smtClean="0">
                <a:latin typeface="Corbel" panose="020B0503020204020204" pitchFamily="34" charset="0"/>
              </a:rPr>
              <a:t>, </a:t>
            </a:r>
            <a:r>
              <a:rPr lang="ko-KR" altLang="en-US" dirty="0" smtClean="0">
                <a:latin typeface="Corbel" panose="020B0503020204020204" pitchFamily="34" charset="0"/>
              </a:rPr>
              <a:t>유사한 </a:t>
            </a:r>
            <a:r>
              <a:rPr lang="ko-KR" altLang="en-US" dirty="0">
                <a:latin typeface="Corbel" panose="020B0503020204020204" pitchFamily="34" charset="0"/>
              </a:rPr>
              <a:t>추세를 나타내는 주식 </a:t>
            </a:r>
            <a:r>
              <a:rPr lang="ko-KR" altLang="en-US" dirty="0" smtClean="0">
                <a:latin typeface="Corbel" panose="020B0503020204020204" pitchFamily="34" charset="0"/>
              </a:rPr>
              <a:t>종목 그룹화</a:t>
            </a:r>
            <a:r>
              <a:rPr lang="en-US" altLang="ko-KR" dirty="0" smtClean="0">
                <a:latin typeface="Corbel" panose="020B0503020204020204" pitchFamily="34" charset="0"/>
              </a:rPr>
              <a:t>, </a:t>
            </a:r>
            <a:r>
              <a:rPr lang="ko-KR" altLang="en-US" dirty="0" smtClean="0">
                <a:latin typeface="Corbel" panose="020B0503020204020204" pitchFamily="34" charset="0"/>
              </a:rPr>
              <a:t>고객 행동 패턴 이해 </a:t>
            </a:r>
            <a:r>
              <a:rPr lang="ko-KR" altLang="en-US" dirty="0">
                <a:latin typeface="Corbel" panose="020B0503020204020204" pitchFamily="34" charset="0"/>
              </a:rPr>
              <a:t>등</a:t>
            </a:r>
            <a:endParaRPr lang="en-US" altLang="ko-KR" dirty="0">
              <a:latin typeface="Corbel" panose="020B0503020204020204" pitchFamily="34" charset="0"/>
            </a:endParaRPr>
          </a:p>
          <a:p>
            <a:endParaRPr lang="ko-KR" altLang="en-US" dirty="0"/>
          </a:p>
        </p:txBody>
      </p:sp>
      <p:pic>
        <p:nvPicPr>
          <p:cNvPr id="44034" name="Picture 2" descr="customer segmentation clustering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68" y="2824415"/>
            <a:ext cx="7702365" cy="37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30868" y="658347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000" dirty="0">
                <a:latin typeface="Gill Sans MT" panose="020B0502020104020203" pitchFamily="34" charset="0"/>
                <a:hlinkClick r:id="rId3"/>
              </a:rPr>
              <a:t>https://aeroleads.com/blog/10-best-practices-customer-segmentation/</a:t>
            </a:r>
            <a:endParaRPr lang="ko-KR" altLang="en-US" sz="1000" dirty="0">
              <a:latin typeface="Gill Sans MT" panose="020B0502020104020203" pitchFamily="34" charset="0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25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나눔스퀘어 Bold" panose="020B0600000101010101" pitchFamily="50" charset="-127"/>
                <a:cs typeface="Open Sans" panose="020B0606030504020204" pitchFamily="34" charset="0"/>
              </a:rPr>
              <a:t>Clustering: K-Means Clustering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Clustering: Hierarchical Clustering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2" y="3397450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86002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Anomaly Detection: Local Outlier Factor</a:t>
            </a:r>
            <a:endParaRPr lang="en-US" altLang="ko-KR" sz="2800" dirty="0">
              <a:solidFill>
                <a:srgbClr val="86002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Anomaly Detection: </a:t>
            </a:r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Isolation Forest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50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313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이상치 탐지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r>
              <a:rPr lang="ko-KR" altLang="en-US" dirty="0"/>
              <a:t>이상치 </a:t>
            </a:r>
            <a:r>
              <a:rPr lang="ko-KR" altLang="en-US" dirty="0" smtClean="0"/>
              <a:t>데이터</a:t>
            </a:r>
            <a:r>
              <a:rPr lang="en-US" altLang="ko-KR" baseline="30000" dirty="0" smtClean="0"/>
              <a:t>Abnormal/Novel Data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r>
              <a:rPr lang="ko-KR" altLang="en-US" dirty="0"/>
              <a:t>이상치 데이터는 노이즈 데이터와는 다름</a:t>
            </a:r>
            <a:endParaRPr lang="en-US" altLang="ko-KR" dirty="0"/>
          </a:p>
          <a:p>
            <a:pPr lvl="2"/>
            <a:r>
              <a:rPr lang="ko-KR" altLang="en-US" dirty="0"/>
              <a:t>노이즈는 측정 과정에서의 </a:t>
            </a:r>
            <a:r>
              <a:rPr lang="ko-KR" altLang="en-US" dirty="0" err="1" smtClean="0"/>
              <a:t>무작위성</a:t>
            </a:r>
            <a:r>
              <a:rPr lang="en-US" altLang="ko-KR" baseline="30000" dirty="0" smtClean="0"/>
              <a:t>randomness</a:t>
            </a:r>
            <a:r>
              <a:rPr lang="ko-KR" altLang="en-US" dirty="0" smtClean="0"/>
              <a:t>에 </a:t>
            </a:r>
            <a:r>
              <a:rPr lang="ko-KR" altLang="en-US" dirty="0"/>
              <a:t>기반함</a:t>
            </a:r>
            <a:endParaRPr lang="en-US" altLang="ko-KR" dirty="0"/>
          </a:p>
          <a:p>
            <a:pPr lvl="2"/>
            <a:r>
              <a:rPr lang="ko-KR" altLang="en-US" dirty="0"/>
              <a:t>노이즈는 </a:t>
            </a:r>
            <a:r>
              <a:rPr lang="ko-KR" altLang="en-US" dirty="0" err="1"/>
              <a:t>이상치탐지</a:t>
            </a:r>
            <a:r>
              <a:rPr lang="ko-KR" altLang="en-US" dirty="0"/>
              <a:t> 전에 제거되는 것이 일반적임</a:t>
            </a:r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ko-KR" altLang="en-US" dirty="0"/>
              <a:t>이상치 데이터는 적지만 중요한 데이터임</a:t>
            </a:r>
            <a:endParaRPr lang="en-US" altLang="ko-KR" dirty="0"/>
          </a:p>
          <a:p>
            <a:pPr lvl="2"/>
            <a:r>
              <a:rPr lang="ko-KR" altLang="en-US" dirty="0"/>
              <a:t>정상적인 데이터를 생성하는 </a:t>
            </a:r>
            <a:r>
              <a:rPr lang="ko-KR" altLang="en-US" dirty="0" err="1"/>
              <a:t>매커니즘을</a:t>
            </a:r>
            <a:r>
              <a:rPr lang="ko-KR" altLang="en-US" dirty="0"/>
              <a:t> 위반하여 </a:t>
            </a:r>
            <a:r>
              <a:rPr lang="ko-KR" altLang="en-US" dirty="0" smtClean="0"/>
              <a:t>생성됨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00740" y="1684674"/>
            <a:ext cx="8562622" cy="1721556"/>
          </a:xfrm>
          <a:prstGeom prst="rect">
            <a:avLst/>
          </a:prstGeom>
          <a:solidFill>
            <a:srgbClr val="D3D5D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“Observations that deviate so much from other observations as to arouse suspicions that they were </a:t>
            </a:r>
            <a:r>
              <a:rPr kumimoji="0" lang="en-US" altLang="ko-KR" sz="2000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generated by a different mechanism</a:t>
            </a:r>
            <a:r>
              <a:rPr kumimoji="0" lang="en-US" altLang="ko-KR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(Hawkins, 1980)”</a:t>
            </a:r>
          </a:p>
          <a:p>
            <a:pPr marL="0" marR="0" lvl="0" indent="0" defTabSz="4572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“Instances that their </a:t>
            </a:r>
            <a:r>
              <a:rPr kumimoji="0" lang="en-US" altLang="ko-KR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true probability density is very low</a:t>
            </a:r>
            <a:r>
              <a:rPr kumimoji="0" lang="en-US" altLang="ko-KR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(</a:t>
            </a:r>
            <a:r>
              <a:rPr kumimoji="0" lang="en-US" altLang="ko-KR" sz="2000" b="0" i="1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Harmeling</a:t>
            </a:r>
            <a:r>
              <a:rPr kumimoji="0" lang="en-US" altLang="ko-KR" sz="2000" b="0" i="1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alatino Linotype" panose="0204050205050503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et al., 2006)”</a:t>
            </a:r>
            <a:endParaRPr kumimoji="0" lang="ko-KR" altLang="en-US" sz="2000" b="0" i="1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alatino Linotype" panose="02040502050505030304" pitchFamily="18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51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427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이상치 탐지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이상치 탐지 기법의 적용 분야</a:t>
            </a:r>
            <a:endParaRPr lang="en-US" altLang="ko-KR" dirty="0"/>
          </a:p>
          <a:p>
            <a:pPr lvl="1"/>
            <a:r>
              <a:rPr lang="ko-KR" altLang="en-US" dirty="0"/>
              <a:t>대부분의 데이터가 한 범주에 속하며 극소수의 데이터만 다른 범주에 속하는 문제</a:t>
            </a:r>
            <a:endParaRPr lang="en-US" altLang="ko-KR" dirty="0"/>
          </a:p>
          <a:p>
            <a:pPr lvl="2"/>
            <a:r>
              <a:rPr lang="ko-KR" altLang="en-US" dirty="0"/>
              <a:t>제조업 공정에서의 불량 탐지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신용카드 </a:t>
            </a:r>
            <a:r>
              <a:rPr lang="ko-KR" altLang="en-US" dirty="0"/>
              <a:t>사기 거래 탐지</a:t>
            </a:r>
            <a:endParaRPr lang="en-US" altLang="ko-KR" dirty="0"/>
          </a:p>
          <a:p>
            <a:pPr lvl="2"/>
            <a:r>
              <a:rPr lang="ko-KR" altLang="en-US" dirty="0"/>
              <a:t>통신망의 불법적인 </a:t>
            </a:r>
            <a:r>
              <a:rPr lang="ko-KR" altLang="en-US" dirty="0" smtClean="0"/>
              <a:t>사용 등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ko-KR" altLang="en-US" dirty="0" smtClean="0"/>
              <a:t>분류</a:t>
            </a:r>
            <a:r>
              <a:rPr lang="en-US" altLang="ko-KR" baseline="30000" dirty="0" smtClean="0"/>
              <a:t>Classification</a:t>
            </a:r>
            <a:r>
              <a:rPr lang="en-US" altLang="ko-KR" dirty="0" smtClean="0"/>
              <a:t> </a:t>
            </a:r>
            <a:r>
              <a:rPr lang="ko-KR" altLang="en-US" dirty="0"/>
              <a:t>문제와 이상치 탐지 문제의 차이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971600" y="3818066"/>
            <a:ext cx="7450482" cy="2516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1725338" y="6300246"/>
            <a:ext cx="2304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accent6"/>
                </a:solidFill>
                <a:latin typeface="Gill Sans MT" panose="020B0502020104020203" pitchFamily="34" charset="0"/>
              </a:rPr>
              <a:t>Binary classification </a:t>
            </a:r>
            <a:endParaRPr lang="ko-KR" altLang="en-US" sz="1600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13770" y="6305721"/>
            <a:ext cx="20166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chemeClr val="accent6"/>
                </a:solidFill>
                <a:latin typeface="Gill Sans MT" panose="020B0502020104020203" pitchFamily="34" charset="0"/>
              </a:rPr>
              <a:t>Novelty detection</a:t>
            </a:r>
            <a:endParaRPr lang="ko-KR" altLang="en-US" sz="1600" dirty="0">
              <a:solidFill>
                <a:schemeClr val="accent6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52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5423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이상치 탐지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분류와 이상치 탐지가 데이터로부터 학습하는 방식의 차이</a:t>
            </a:r>
            <a:endParaRPr lang="en-US" altLang="ko-KR" dirty="0"/>
          </a:p>
          <a:p>
            <a:pPr lvl="1"/>
            <a:r>
              <a:rPr lang="en-US" altLang="ko-KR" dirty="0"/>
              <a:t>Classification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Novelty detection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5040" y="2184272"/>
            <a:ext cx="369341" cy="360000"/>
          </a:xfrm>
          <a:prstGeom prst="rect">
            <a:avLst/>
          </a:prstGeom>
          <a:noFill/>
        </p:spPr>
      </p:pic>
      <p:pic>
        <p:nvPicPr>
          <p:cNvPr id="6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31915" y="3085491"/>
            <a:ext cx="369341" cy="360000"/>
          </a:xfrm>
          <a:prstGeom prst="rect">
            <a:avLst/>
          </a:prstGeom>
          <a:noFill/>
        </p:spPr>
      </p:pic>
      <p:pic>
        <p:nvPicPr>
          <p:cNvPr id="7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5003" y="1942404"/>
            <a:ext cx="369341" cy="360000"/>
          </a:xfrm>
          <a:prstGeom prst="rect">
            <a:avLst/>
          </a:prstGeom>
          <a:noFill/>
        </p:spPr>
      </p:pic>
      <p:pic>
        <p:nvPicPr>
          <p:cNvPr id="8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74392" y="2459684"/>
            <a:ext cx="369341" cy="360000"/>
          </a:xfrm>
          <a:prstGeom prst="rect">
            <a:avLst/>
          </a:prstGeom>
          <a:noFill/>
        </p:spPr>
      </p:pic>
      <p:pic>
        <p:nvPicPr>
          <p:cNvPr id="9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88574" y="2868288"/>
            <a:ext cx="369341" cy="360000"/>
          </a:xfrm>
          <a:prstGeom prst="rect">
            <a:avLst/>
          </a:prstGeom>
          <a:noFill/>
        </p:spPr>
      </p:pic>
      <p:pic>
        <p:nvPicPr>
          <p:cNvPr id="10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074" y="2653974"/>
            <a:ext cx="369341" cy="360000"/>
          </a:xfrm>
          <a:prstGeom prst="rect">
            <a:avLst/>
          </a:prstGeom>
          <a:noFill/>
        </p:spPr>
      </p:pic>
      <p:pic>
        <p:nvPicPr>
          <p:cNvPr id="11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3603" y="2184272"/>
            <a:ext cx="369341" cy="360000"/>
          </a:xfrm>
          <a:prstGeom prst="rect">
            <a:avLst/>
          </a:prstGeom>
          <a:noFill/>
        </p:spPr>
      </p:pic>
      <p:pic>
        <p:nvPicPr>
          <p:cNvPr id="12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31851" y="3215708"/>
            <a:ext cx="369341" cy="360000"/>
          </a:xfrm>
          <a:prstGeom prst="rect">
            <a:avLst/>
          </a:prstGeom>
          <a:noFill/>
        </p:spPr>
      </p:pic>
      <p:pic>
        <p:nvPicPr>
          <p:cNvPr id="13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19054" y="3442789"/>
            <a:ext cx="369341" cy="360000"/>
          </a:xfrm>
          <a:prstGeom prst="rect">
            <a:avLst/>
          </a:prstGeom>
          <a:noFill/>
        </p:spPr>
      </p:pic>
      <p:pic>
        <p:nvPicPr>
          <p:cNvPr id="14" name="Picture 4" descr="C:\Documents and Settings\Administrator\Local Settings\Temporary Internet Files\Content.IE5\QWDC472A\MCj041963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3703" y="1752144"/>
            <a:ext cx="468171" cy="360000"/>
          </a:xfrm>
          <a:prstGeom prst="rect">
            <a:avLst/>
          </a:prstGeom>
          <a:noFill/>
        </p:spPr>
      </p:pic>
      <p:pic>
        <p:nvPicPr>
          <p:cNvPr id="15" name="Picture 4" descr="C:\Documents and Settings\Administrator\Local Settings\Temporary Internet Files\Content.IE5\QWDC472A\MCj041963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2051" y="1692201"/>
            <a:ext cx="468171" cy="360000"/>
          </a:xfrm>
          <a:prstGeom prst="rect">
            <a:avLst/>
          </a:prstGeom>
          <a:noFill/>
        </p:spPr>
      </p:pic>
      <p:pic>
        <p:nvPicPr>
          <p:cNvPr id="16" name="Picture 4" descr="C:\Documents and Settings\Administrator\Local Settings\Temporary Internet Files\Content.IE5\QWDC472A\MCj041963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9250" y="2707152"/>
            <a:ext cx="468171" cy="360000"/>
          </a:xfrm>
          <a:prstGeom prst="rect">
            <a:avLst/>
          </a:prstGeom>
          <a:noFill/>
        </p:spPr>
      </p:pic>
      <p:pic>
        <p:nvPicPr>
          <p:cNvPr id="17" name="Picture 4" descr="C:\Documents and Settings\Administrator\Local Settings\Temporary Internet Files\Content.IE5\QWDC472A\MCj041963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1514" y="2246491"/>
            <a:ext cx="468171" cy="360000"/>
          </a:xfrm>
          <a:prstGeom prst="rect">
            <a:avLst/>
          </a:prstGeom>
          <a:noFill/>
        </p:spPr>
      </p:pic>
      <p:pic>
        <p:nvPicPr>
          <p:cNvPr id="18" name="Picture 4" descr="C:\Documents and Settings\Administrator\Local Settings\Temporary Internet Files\Content.IE5\QWDC472A\MCj041963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95975" y="2995185"/>
            <a:ext cx="468171" cy="360000"/>
          </a:xfrm>
          <a:prstGeom prst="rect">
            <a:avLst/>
          </a:prstGeom>
          <a:noFill/>
        </p:spPr>
      </p:pic>
      <p:pic>
        <p:nvPicPr>
          <p:cNvPr id="19" name="Picture 4" descr="C:\Documents and Settings\Administrator\Local Settings\Temporary Internet Files\Content.IE5\QWDC472A\MCj041963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62872" y="1960739"/>
            <a:ext cx="468171" cy="360000"/>
          </a:xfrm>
          <a:prstGeom prst="rect">
            <a:avLst/>
          </a:prstGeom>
          <a:noFill/>
        </p:spPr>
      </p:pic>
      <p:pic>
        <p:nvPicPr>
          <p:cNvPr id="20" name="Picture 4" descr="C:\Documents and Settings\Administrator\Local Settings\Temporary Internet Files\Content.IE5\QWDC472A\MCj041963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91368" y="3175185"/>
            <a:ext cx="468171" cy="360000"/>
          </a:xfrm>
          <a:prstGeom prst="rect">
            <a:avLst/>
          </a:prstGeom>
          <a:noFill/>
        </p:spPr>
      </p:pic>
      <p:pic>
        <p:nvPicPr>
          <p:cNvPr id="21" name="Picture 4" descr="C:\Documents and Settings\Administrator\Local Settings\Temporary Internet Files\Content.IE5\QWDC472A\MCj041963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3893" y="1699688"/>
            <a:ext cx="468171" cy="360000"/>
          </a:xfrm>
          <a:prstGeom prst="rect">
            <a:avLst/>
          </a:prstGeom>
          <a:noFill/>
        </p:spPr>
      </p:pic>
      <p:pic>
        <p:nvPicPr>
          <p:cNvPr id="22" name="Picture 4" descr="C:\Documents and Settings\Administrator\Local Settings\Temporary Internet Files\Content.IE5\QWDC472A\MCj0419632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7282" y="2527152"/>
            <a:ext cx="468171" cy="360000"/>
          </a:xfrm>
          <a:prstGeom prst="rect">
            <a:avLst/>
          </a:prstGeom>
          <a:noFill/>
        </p:spPr>
      </p:pic>
      <p:cxnSp>
        <p:nvCxnSpPr>
          <p:cNvPr id="23" name="직선 연결선 22"/>
          <p:cNvCxnSpPr/>
          <p:nvPr/>
        </p:nvCxnSpPr>
        <p:spPr>
          <a:xfrm>
            <a:off x="3735494" y="1752144"/>
            <a:ext cx="848412" cy="2108904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497" y="4908872"/>
            <a:ext cx="369341" cy="360000"/>
          </a:xfrm>
          <a:prstGeom prst="rect">
            <a:avLst/>
          </a:prstGeom>
          <a:noFill/>
        </p:spPr>
      </p:pic>
      <p:pic>
        <p:nvPicPr>
          <p:cNvPr id="25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504" y="5416616"/>
            <a:ext cx="369341" cy="360000"/>
          </a:xfrm>
          <a:prstGeom prst="rect">
            <a:avLst/>
          </a:prstGeom>
          <a:noFill/>
        </p:spPr>
      </p:pic>
      <p:pic>
        <p:nvPicPr>
          <p:cNvPr id="26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97910" y="4984322"/>
            <a:ext cx="369341" cy="360000"/>
          </a:xfrm>
          <a:prstGeom prst="rect">
            <a:avLst/>
          </a:prstGeom>
          <a:noFill/>
        </p:spPr>
      </p:pic>
      <p:pic>
        <p:nvPicPr>
          <p:cNvPr id="27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9306" y="5325703"/>
            <a:ext cx="369341" cy="360000"/>
          </a:xfrm>
          <a:prstGeom prst="rect">
            <a:avLst/>
          </a:prstGeom>
          <a:noFill/>
        </p:spPr>
      </p:pic>
      <p:pic>
        <p:nvPicPr>
          <p:cNvPr id="28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7225" y="5794418"/>
            <a:ext cx="369341" cy="360000"/>
          </a:xfrm>
          <a:prstGeom prst="rect">
            <a:avLst/>
          </a:prstGeom>
          <a:noFill/>
        </p:spPr>
      </p:pic>
      <p:pic>
        <p:nvPicPr>
          <p:cNvPr id="29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0359" y="5337152"/>
            <a:ext cx="369341" cy="360000"/>
          </a:xfrm>
          <a:prstGeom prst="rect">
            <a:avLst/>
          </a:prstGeom>
          <a:noFill/>
        </p:spPr>
      </p:pic>
      <p:pic>
        <p:nvPicPr>
          <p:cNvPr id="30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96566" y="4633799"/>
            <a:ext cx="369341" cy="360000"/>
          </a:xfrm>
          <a:prstGeom prst="rect">
            <a:avLst/>
          </a:prstGeom>
          <a:noFill/>
        </p:spPr>
      </p:pic>
      <p:pic>
        <p:nvPicPr>
          <p:cNvPr id="31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6112" y="5512598"/>
            <a:ext cx="369341" cy="360000"/>
          </a:xfrm>
          <a:prstGeom prst="rect">
            <a:avLst/>
          </a:prstGeom>
          <a:noFill/>
        </p:spPr>
      </p:pic>
      <p:pic>
        <p:nvPicPr>
          <p:cNvPr id="32" name="Picture 3" descr="C:\Documents and Settings\Administrator\Local Settings\Temporary Internet Files\Content.IE5\QWDC472A\MCj04196200000[1].wm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38647" y="5889519"/>
            <a:ext cx="369341" cy="360000"/>
          </a:xfrm>
          <a:prstGeom prst="rect">
            <a:avLst/>
          </a:prstGeom>
          <a:noFill/>
        </p:spPr>
      </p:pic>
      <p:sp>
        <p:nvSpPr>
          <p:cNvPr id="33" name="타원 32"/>
          <p:cNvSpPr/>
          <p:nvPr/>
        </p:nvSpPr>
        <p:spPr>
          <a:xfrm>
            <a:off x="2491864" y="4581128"/>
            <a:ext cx="3921362" cy="18722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439976" y="4205146"/>
            <a:ext cx="6215106" cy="24917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959420" y="5024209"/>
            <a:ext cx="1448853" cy="697494"/>
            <a:chOff x="959420" y="5024209"/>
            <a:chExt cx="1448853" cy="697494"/>
          </a:xfrm>
        </p:grpSpPr>
        <p:pic>
          <p:nvPicPr>
            <p:cNvPr id="36" name="그림 35" descr="Green_Apple.jpg"/>
            <p:cNvPicPr>
              <a:picLocks noChangeAspect="1"/>
            </p:cNvPicPr>
            <p:nvPr/>
          </p:nvPicPr>
          <p:blipFill>
            <a:blip r:embed="rId4" cstate="print"/>
            <a:srcRect l="14310" t="7155" r="14138" b="6982"/>
            <a:stretch>
              <a:fillRect/>
            </a:stretch>
          </p:blipFill>
          <p:spPr>
            <a:xfrm>
              <a:off x="2048273" y="5289703"/>
              <a:ext cx="360000" cy="432000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959420" y="5024209"/>
              <a:ext cx="14077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What about me?</a:t>
              </a:r>
              <a:endParaRPr lang="ko-KR" altLang="en-US" sz="12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159272" y="5066546"/>
            <a:ext cx="1818041" cy="567596"/>
            <a:chOff x="7159272" y="5066546"/>
            <a:chExt cx="1818041" cy="567596"/>
          </a:xfrm>
        </p:grpSpPr>
        <p:pic>
          <p:nvPicPr>
            <p:cNvPr id="39" name="Picture 11" descr="C:\Documents and Settings\Administrator\Local Settings\Temporary Internet Files\Content.IE5\AELC9BG4\MCj04196380000[1].wmf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159272" y="5274142"/>
              <a:ext cx="360000" cy="360000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7262801" y="5066546"/>
              <a:ext cx="17145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00B0F0"/>
                  </a:solidFill>
                  <a:latin typeface="맑은 고딕" pitchFamily="50" charset="-127"/>
                  <a:ea typeface="맑은 고딕" pitchFamily="50" charset="-127"/>
                </a:rPr>
                <a:t>Am I an apple?</a:t>
              </a:r>
              <a:endParaRPr lang="ko-KR" altLang="en-US" sz="1200" b="1" dirty="0">
                <a:solidFill>
                  <a:srgbClr val="00B0F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53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259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이상치 탐지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일반화</a:t>
            </a:r>
            <a:r>
              <a:rPr lang="en-US" altLang="ko-KR" baseline="30000" dirty="0" smtClean="0"/>
              <a:t>Generalization</a:t>
            </a:r>
            <a:r>
              <a:rPr lang="ko-KR" altLang="en-US" dirty="0" smtClean="0"/>
              <a:t>와 특수화</a:t>
            </a:r>
            <a:r>
              <a:rPr lang="en-US" altLang="ko-KR" baseline="30000" dirty="0" smtClean="0"/>
              <a:t>Specialization</a:t>
            </a:r>
            <a:endParaRPr lang="en-US" altLang="ko-KR" dirty="0"/>
          </a:p>
          <a:p>
            <a:pPr lvl="1"/>
            <a:r>
              <a:rPr lang="ko-KR" altLang="en-US" dirty="0"/>
              <a:t>일반화</a:t>
            </a:r>
            <a:r>
              <a:rPr lang="en-US" altLang="ko-KR" dirty="0"/>
              <a:t>: </a:t>
            </a:r>
            <a:r>
              <a:rPr lang="ko-KR" altLang="en-US" dirty="0"/>
              <a:t>주어진 데이터로부터 정상 범주의 개념을 확장해 가는 것</a:t>
            </a:r>
            <a:endParaRPr lang="en-US" altLang="ko-KR" dirty="0"/>
          </a:p>
          <a:p>
            <a:pPr lvl="1"/>
            <a:r>
              <a:rPr lang="ko-KR" altLang="en-US" dirty="0"/>
              <a:t>특수화</a:t>
            </a:r>
            <a:r>
              <a:rPr lang="en-US" altLang="ko-KR" dirty="0"/>
              <a:t>: </a:t>
            </a:r>
            <a:r>
              <a:rPr lang="ko-KR" altLang="en-US" dirty="0"/>
              <a:t>주어진 데이터로부터 정상 범주의 개념을 좁혀 가는 것</a:t>
            </a:r>
            <a:endParaRPr lang="en-US" altLang="ko-KR" dirty="0"/>
          </a:p>
          <a:p>
            <a:pPr lvl="1"/>
            <a:r>
              <a:rPr lang="ko-KR" altLang="en-US" dirty="0"/>
              <a:t>일반화에 치중할 경우 이상치 데이터 판별이 어렵게 되며</a:t>
            </a:r>
            <a:r>
              <a:rPr lang="en-US" altLang="ko-KR" dirty="0"/>
              <a:t>, </a:t>
            </a:r>
            <a:r>
              <a:rPr lang="ko-KR" altLang="en-US" dirty="0"/>
              <a:t>특수화에 치중할 경우 </a:t>
            </a:r>
            <a:r>
              <a:rPr lang="ko-KR" altLang="en-US" dirty="0" err="1"/>
              <a:t>과적합의</a:t>
            </a:r>
            <a:r>
              <a:rPr lang="ko-KR" altLang="en-US" dirty="0"/>
              <a:t> 위험</a:t>
            </a:r>
            <a:r>
              <a:rPr lang="en-US" altLang="ko-KR" dirty="0"/>
              <a:t>(</a:t>
            </a:r>
            <a:r>
              <a:rPr lang="ko-KR" altLang="en-US" dirty="0"/>
              <a:t>빈번한 </a:t>
            </a:r>
            <a:r>
              <a:rPr lang="en-US" altLang="ko-KR" dirty="0"/>
              <a:t>false alarm)</a:t>
            </a:r>
            <a:r>
              <a:rPr lang="ko-KR" altLang="en-US" dirty="0"/>
              <a:t>에 빠질 수 있음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80299" y="3306855"/>
            <a:ext cx="4608512" cy="3273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54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867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밀도 기반 이상치 탐지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주어진 데이터를 바탕으로 각 객체들이 생성될 확률을 추정</a:t>
            </a:r>
            <a:endParaRPr lang="en-US" altLang="ko-KR" dirty="0"/>
          </a:p>
          <a:p>
            <a:pPr lvl="1"/>
            <a:r>
              <a:rPr lang="ko-KR" altLang="en-US" dirty="0"/>
              <a:t>새로운 데이터가 생성될 확률이 낮을 경우 </a:t>
            </a:r>
            <a:r>
              <a:rPr lang="ko-KR" altLang="en-US" dirty="0" err="1"/>
              <a:t>이상치로</a:t>
            </a:r>
            <a:r>
              <a:rPr lang="ko-KR" altLang="en-US" dirty="0"/>
              <a:t> 판단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22" y="2612788"/>
            <a:ext cx="6412655" cy="383881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55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763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밀도 기반 이상치 탐지 기법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주어진 데이터를 바탕으로 각 객체들이 생성될 확률을 추정</a:t>
            </a:r>
            <a:endParaRPr lang="en-US" altLang="ko-KR" dirty="0"/>
          </a:p>
          <a:p>
            <a:pPr lvl="1"/>
            <a:r>
              <a:rPr lang="ko-KR" altLang="en-US" dirty="0"/>
              <a:t>새로운 데이터가 생성될 확률이 낮을 경우 </a:t>
            </a:r>
            <a:r>
              <a:rPr lang="ko-KR" altLang="en-US" dirty="0" err="1"/>
              <a:t>이상치로</a:t>
            </a:r>
            <a:r>
              <a:rPr lang="ko-KR" altLang="en-US" dirty="0"/>
              <a:t> 판단</a:t>
            </a:r>
          </a:p>
          <a:p>
            <a:endParaRPr lang="ko-KR" altLang="en-US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19" y="3245333"/>
            <a:ext cx="2397895" cy="1800000"/>
          </a:xfrm>
          <a:prstGeom prst="rect">
            <a:avLst/>
          </a:prstGeom>
        </p:spPr>
      </p:pic>
      <p:pic>
        <p:nvPicPr>
          <p:cNvPr id="15" name="Picture 6" descr="관련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93" y="3245333"/>
            <a:ext cx="240147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관련 이미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981" y="3245333"/>
            <a:ext cx="344498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14050" y="2564839"/>
            <a:ext cx="1895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Gaussian Density Estimation</a:t>
            </a:r>
            <a:endParaRPr lang="ko-KR" altLang="en-US" sz="1600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41356" y="2564838"/>
            <a:ext cx="1895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Mixture of Gaussian Density Estimation</a:t>
            </a:r>
            <a:endParaRPr lang="ko-KR" altLang="en-US" sz="1600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99140" y="2687948"/>
            <a:ext cx="2434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sz="1600" dirty="0" smtClean="0">
                <a:solidFill>
                  <a:srgbClr val="0000FF"/>
                </a:solidFill>
                <a:latin typeface="Gill Sans MT" panose="020B0502020104020203" pitchFamily="34" charset="0"/>
              </a:rPr>
              <a:t>Kernel Density Estimation</a:t>
            </a:r>
            <a:endParaRPr lang="ko-KR" altLang="en-US" sz="1600" dirty="0">
              <a:solidFill>
                <a:srgbClr val="0000FF"/>
              </a:solidFill>
              <a:latin typeface="Gill Sans MT" panose="020B05020201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4706" y="5262023"/>
            <a:ext cx="2146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sz="1600" dirty="0" smtClean="0">
                <a:solidFill>
                  <a:srgbClr val="C0504D">
                    <a:lumMod val="75000"/>
                  </a:srgbClr>
                </a:solidFill>
                <a:latin typeface="Gill Sans MT" panose="020B0502020104020203" pitchFamily="34" charset="0"/>
              </a:rPr>
              <a:t>Number of modals </a:t>
            </a:r>
          </a:p>
          <a:p>
            <a:pPr algn="ctr" defTabSz="914400" latinLnBrk="1"/>
            <a:r>
              <a:rPr lang="en-US" altLang="ko-KR" sz="1600" dirty="0" smtClean="0">
                <a:solidFill>
                  <a:srgbClr val="C0504D">
                    <a:lumMod val="75000"/>
                  </a:srgbClr>
                </a:solidFill>
                <a:latin typeface="Gill Sans MT" panose="020B0502020104020203" pitchFamily="34" charset="0"/>
              </a:rPr>
              <a:t>= 1</a:t>
            </a:r>
            <a:endParaRPr lang="ko-KR" altLang="en-US" sz="1600" dirty="0">
              <a:solidFill>
                <a:srgbClr val="C0504D">
                  <a:lumMod val="75000"/>
                </a:srgbClr>
              </a:solidFill>
              <a:latin typeface="Gill Sans MT" panose="020B0502020104020203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52080" y="5262023"/>
            <a:ext cx="2274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sz="1600" dirty="0" smtClean="0">
                <a:solidFill>
                  <a:srgbClr val="C0504D">
                    <a:lumMod val="75000"/>
                  </a:srgbClr>
                </a:solidFill>
                <a:latin typeface="Gill Sans MT" panose="020B0502020104020203" pitchFamily="34" charset="0"/>
              </a:rPr>
              <a:t>1 &lt; </a:t>
            </a:r>
          </a:p>
          <a:p>
            <a:pPr algn="ctr" defTabSz="914400" latinLnBrk="1"/>
            <a:r>
              <a:rPr lang="en-US" altLang="ko-KR" sz="1600" dirty="0" smtClean="0">
                <a:solidFill>
                  <a:srgbClr val="C0504D">
                    <a:lumMod val="75000"/>
                  </a:srgbClr>
                </a:solidFill>
                <a:latin typeface="Gill Sans MT" panose="020B0502020104020203" pitchFamily="34" charset="0"/>
              </a:rPr>
              <a:t>Number of modals </a:t>
            </a:r>
          </a:p>
          <a:p>
            <a:pPr algn="ctr" defTabSz="914400" latinLnBrk="1"/>
            <a:r>
              <a:rPr lang="en-US" altLang="ko-KR" sz="1600" dirty="0" smtClean="0">
                <a:solidFill>
                  <a:srgbClr val="C0504D">
                    <a:lumMod val="75000"/>
                  </a:srgbClr>
                </a:solidFill>
                <a:latin typeface="Gill Sans MT" panose="020B0502020104020203" pitchFamily="34" charset="0"/>
              </a:rPr>
              <a:t> &lt; Number of instances</a:t>
            </a:r>
            <a:endParaRPr lang="ko-KR" altLang="en-US" sz="1600" dirty="0">
              <a:solidFill>
                <a:srgbClr val="C0504D">
                  <a:lumMod val="75000"/>
                </a:srgbClr>
              </a:solidFill>
              <a:latin typeface="Gill Sans MT" panose="020B050202010402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79425" y="5262023"/>
            <a:ext cx="2274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latinLnBrk="1"/>
            <a:r>
              <a:rPr lang="en-US" altLang="ko-KR" sz="1600" dirty="0" smtClean="0">
                <a:solidFill>
                  <a:srgbClr val="C0504D">
                    <a:lumMod val="75000"/>
                  </a:srgbClr>
                </a:solidFill>
                <a:latin typeface="Gill Sans MT" panose="020B0502020104020203" pitchFamily="34" charset="0"/>
              </a:rPr>
              <a:t>Number of modals </a:t>
            </a:r>
          </a:p>
          <a:p>
            <a:pPr algn="ctr" defTabSz="914400" latinLnBrk="1"/>
            <a:r>
              <a:rPr lang="en-US" altLang="ko-KR" sz="1600" dirty="0" smtClean="0">
                <a:solidFill>
                  <a:srgbClr val="C0504D">
                    <a:lumMod val="75000"/>
                  </a:srgbClr>
                </a:solidFill>
                <a:latin typeface="Gill Sans MT" panose="020B0502020104020203" pitchFamily="34" charset="0"/>
              </a:rPr>
              <a:t> = Number of instances</a:t>
            </a:r>
            <a:endParaRPr lang="ko-KR" altLang="en-US" sz="1600" dirty="0">
              <a:solidFill>
                <a:srgbClr val="C0504D">
                  <a:lumMod val="75000"/>
                </a:srgbClr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56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94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Local Outlier Factor: LOF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Local Outlier Factor (LOF)</a:t>
            </a:r>
          </a:p>
          <a:p>
            <a:pPr lvl="1"/>
            <a:r>
              <a:rPr lang="ko-KR" altLang="en-US" dirty="0"/>
              <a:t>목적</a:t>
            </a:r>
            <a:r>
              <a:rPr lang="en-US" altLang="ko-KR" dirty="0"/>
              <a:t>: </a:t>
            </a:r>
            <a:r>
              <a:rPr lang="ko-KR" altLang="en-US" dirty="0"/>
              <a:t>이상치 스코어를 산출할 때</a:t>
            </a:r>
            <a:r>
              <a:rPr lang="en-US" altLang="ko-KR" dirty="0"/>
              <a:t>, </a:t>
            </a:r>
            <a:r>
              <a:rPr lang="ko-KR" altLang="en-US" dirty="0"/>
              <a:t>주변부 데이터의 밀도를 고려하고자 함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441" y="2139269"/>
            <a:ext cx="5044033" cy="452902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57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558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Outlier Factor: LOF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LOF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r>
                  <a:rPr lang="en-US" altLang="ko-KR" b="1" dirty="0"/>
                  <a:t>Definition 1</a:t>
                </a:r>
                <a:r>
                  <a:rPr lang="en-US" altLang="ko-KR" dirty="0"/>
                  <a:t>: k-distance of an object p</a:t>
                </a:r>
              </a:p>
              <a:p>
                <a:pPr lvl="2"/>
                <a:r>
                  <a:rPr lang="ko-KR" altLang="en-US" dirty="0"/>
                  <a:t>임의의 양의 정수</a:t>
                </a:r>
                <a:r>
                  <a:rPr lang="en-US" altLang="ko-KR" dirty="0"/>
                  <a:t> k</a:t>
                </a:r>
                <a:r>
                  <a:rPr lang="ko-KR" altLang="en-US" dirty="0"/>
                  <a:t>에 대해서</a:t>
                </a:r>
                <a:r>
                  <a:rPr lang="en-US" altLang="ko-KR" dirty="0"/>
                  <a:t> the k-distance of object p (k-distance(p))</a:t>
                </a:r>
                <a:r>
                  <a:rPr lang="ko-KR" altLang="en-US" dirty="0"/>
                  <a:t>는 다음 두 조건을 만족하는 </a:t>
                </a:r>
                <a:r>
                  <a:rPr lang="ko-KR" altLang="en-US" dirty="0" err="1"/>
                  <a:t>데이터셋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D</a:t>
                </a:r>
                <a:r>
                  <a:rPr lang="ko-KR" altLang="en-US" dirty="0"/>
                  <a:t>의 두 점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o</a:t>
                </a:r>
                <a:r>
                  <a:rPr lang="ko-KR" altLang="en-US" dirty="0"/>
                  <a:t>의 거리</a:t>
                </a:r>
                <a:r>
                  <a:rPr lang="en-US" altLang="ko-KR" dirty="0"/>
                  <a:t> d(</a:t>
                </a:r>
                <a:r>
                  <a:rPr lang="en-US" altLang="ko-KR" dirty="0" err="1"/>
                  <a:t>p,o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로 정의됨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D</a:t>
                </a:r>
                <a:r>
                  <a:rPr lang="ko-KR" altLang="en-US" dirty="0"/>
                  <a:t>에 속하는 개체 중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를 제외하고 </a:t>
                </a:r>
                <a:r>
                  <a:rPr lang="ko-KR" altLang="en-US" b="1" u="sng" dirty="0"/>
                  <a:t>최소한 </a:t>
                </a:r>
                <a:r>
                  <a:rPr lang="en-US" altLang="ko-KR" b="1" u="sng" dirty="0"/>
                  <a:t>k</a:t>
                </a:r>
                <a:r>
                  <a:rPr lang="ko-KR" altLang="en-US" b="1" u="sng" dirty="0"/>
                  <a:t>개</a:t>
                </a:r>
                <a:r>
                  <a:rPr lang="ko-KR" altLang="en-US" dirty="0"/>
                  <a:t>의 개체 </a:t>
                </a:r>
                <a:r>
                  <a:rPr lang="en-US" altLang="ko-KR" dirty="0"/>
                  <a:t>o’ </a:t>
                </a:r>
                <a:r>
                  <a:rPr lang="ko-KR" altLang="en-US" dirty="0"/>
                  <a:t>에 대해서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i="1" dirty="0" err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’)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dirty="0"/>
                  <a:t>를 만족</a:t>
                </a:r>
                <a:endParaRPr lang="en-US" altLang="ko-KR" dirty="0"/>
              </a:p>
              <a:p>
                <a:pPr lvl="2"/>
                <a:r>
                  <a:rPr lang="en-US" altLang="ko-KR" dirty="0"/>
                  <a:t>D</a:t>
                </a:r>
                <a:r>
                  <a:rPr lang="ko-KR" altLang="en-US" dirty="0"/>
                  <a:t>에 속하는 개체 중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를 제외하고 </a:t>
                </a:r>
                <a:r>
                  <a:rPr lang="ko-KR" altLang="en-US" b="1" u="sng" dirty="0"/>
                  <a:t>최대 </a:t>
                </a:r>
                <a:r>
                  <a:rPr lang="en-US" altLang="ko-KR" b="1" u="sng" dirty="0"/>
                  <a:t>k-1</a:t>
                </a:r>
                <a:r>
                  <a:rPr lang="ko-KR" altLang="en-US" b="1" u="sng" dirty="0"/>
                  <a:t>개</a:t>
                </a:r>
                <a:r>
                  <a:rPr lang="ko-KR" altLang="en-US" dirty="0"/>
                  <a:t>의 개체</a:t>
                </a:r>
                <a:r>
                  <a:rPr lang="en-US" altLang="ko-KR" dirty="0"/>
                  <a:t> o’ </a:t>
                </a:r>
                <a:r>
                  <a:rPr lang="ko-KR" altLang="en-US" dirty="0"/>
                  <a:t>에 대해서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’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ko-KR" altLang="en-US" dirty="0"/>
                  <a:t>를 만족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이는 단순히 동률을 고려한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번째 이웃까지의 거리로 생각할 수 있음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1115616" y="4609328"/>
          <a:ext cx="7056781" cy="1341120"/>
        </p:xfrm>
        <a:graphic>
          <a:graphicData uri="http://schemas.openxmlformats.org/drawingml/2006/table">
            <a:tbl>
              <a:tblPr firstRow="1" bandRow="1"/>
              <a:tblGrid>
                <a:gridCol w="833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2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2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2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2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2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1st</a:t>
                      </a:r>
                      <a:endParaRPr lang="ko-KR" altLang="en-US" sz="1600" b="0" dirty="0" smtClean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2nd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3rd</a:t>
                      </a:r>
                      <a:endParaRPr lang="ko-KR" altLang="en-US" sz="1600" b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4th</a:t>
                      </a:r>
                      <a:endParaRPr lang="ko-KR" altLang="en-US" sz="1600" b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5th</a:t>
                      </a:r>
                      <a:endParaRPr lang="ko-KR" altLang="en-US" sz="1600" b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6th</a:t>
                      </a:r>
                      <a:endParaRPr lang="ko-KR" altLang="en-US" sz="1600" b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7th</a:t>
                      </a:r>
                      <a:endParaRPr lang="ko-KR" altLang="en-US" sz="1600" b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3-distance</a:t>
                      </a:r>
                      <a:endParaRPr lang="ko-KR" altLang="en-US" sz="1600" b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600" b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3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3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4</a:t>
                      </a:r>
                      <a:endParaRPr lang="ko-KR" altLang="en-US" sz="1600" b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5</a:t>
                      </a:r>
                      <a:endParaRPr lang="ko-KR" altLang="en-US" sz="1600" b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3</a:t>
                      </a:r>
                      <a:endParaRPr lang="ko-KR" altLang="en-US" sz="1600" b="0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A5A5A5"/>
                      </a:solidFill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3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4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5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600" b="0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chemeClr val="tx1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600" b="0" dirty="0">
                        <a:solidFill>
                          <a:schemeClr val="tx1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600" b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2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3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latin typeface="Gill Sans MT" panose="020B0502020104020203" pitchFamily="34" charset="0"/>
                        </a:rPr>
                        <a:t>4</a:t>
                      </a:r>
                      <a:endParaRPr lang="ko-KR" altLang="en-US" sz="1600" b="0" dirty="0"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600" b="0" dirty="0" smtClean="0">
                          <a:solidFill>
                            <a:srgbClr val="FF0000"/>
                          </a:solidFill>
                          <a:latin typeface="Gill Sans MT" panose="020B0502020104020203" pitchFamily="34" charset="0"/>
                        </a:rPr>
                        <a:t>1</a:t>
                      </a:r>
                      <a:endParaRPr lang="ko-KR" altLang="en-US" sz="1600" b="0" dirty="0">
                        <a:solidFill>
                          <a:srgbClr val="FF0000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solidFill>
                        <a:srgbClr val="A5A5A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A5A5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58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665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Outlier Factor: LOF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LOF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en-US" altLang="ko-KR" b="1" dirty="0"/>
              <a:t>Definition 2</a:t>
            </a:r>
            <a:r>
              <a:rPr lang="en-US" altLang="ko-KR" dirty="0"/>
              <a:t>: k-distance neighborhood of an object p</a:t>
            </a:r>
          </a:p>
          <a:p>
            <a:pPr lvl="2"/>
            <a:r>
              <a:rPr lang="ko-KR" altLang="en-US" dirty="0"/>
              <a:t>개체 </a:t>
            </a:r>
            <a:r>
              <a:rPr lang="en-US" altLang="ko-KR" dirty="0"/>
              <a:t>p</a:t>
            </a:r>
            <a:r>
              <a:rPr lang="ko-KR" altLang="en-US" dirty="0"/>
              <a:t>의</a:t>
            </a:r>
            <a:r>
              <a:rPr lang="en-US" altLang="ko-KR" dirty="0"/>
              <a:t> k-distance</a:t>
            </a:r>
            <a:r>
              <a:rPr lang="ko-KR" altLang="en-US" dirty="0"/>
              <a:t>가 </a:t>
            </a:r>
            <a:r>
              <a:rPr lang="en-US" altLang="ko-KR" dirty="0"/>
              <a:t>Definition 1</a:t>
            </a:r>
            <a:r>
              <a:rPr lang="ko-KR" altLang="en-US" dirty="0"/>
              <a:t>과 같이 주어질 때</a:t>
            </a:r>
            <a:r>
              <a:rPr lang="en-US" altLang="ko-KR" dirty="0"/>
              <a:t>, k-distance neighborhood of p </a:t>
            </a:r>
            <a:r>
              <a:rPr lang="ko-KR" altLang="en-US" dirty="0"/>
              <a:t>는</a:t>
            </a:r>
            <a:r>
              <a:rPr lang="en-US" altLang="ko-KR" dirty="0"/>
              <a:t> p</a:t>
            </a:r>
            <a:r>
              <a:rPr lang="ko-KR" altLang="en-US" dirty="0"/>
              <a:t>에서부터 </a:t>
            </a:r>
            <a:r>
              <a:rPr lang="en-US" altLang="ko-KR" dirty="0"/>
              <a:t>k-distance</a:t>
            </a:r>
            <a:r>
              <a:rPr lang="ko-KR" altLang="en-US" dirty="0"/>
              <a:t>보다 멀지 않은 거리에 있는 모든 개체들의 집합을 의미함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Example</a:t>
            </a:r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05680" y="3618771"/>
              <a:ext cx="7704852" cy="134112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892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74134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13897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288032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1st</a:t>
                          </a:r>
                          <a:endParaRPr lang="ko-KR" altLang="en-US" sz="1600" b="0" dirty="0" smtClean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2nd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3rd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4th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5th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6th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7th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ko-KR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𝑑𝑖𝑠𝑡𝑎𝑛𝑐𝑒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32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i="0" u="none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 i="0" u="none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i="0" u="none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i="0" u="none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i="0" u="none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 i="0" u="none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i="0" u="none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 i="0" u="none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i="0" u="none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 i="0" u="none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5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5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032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5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032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5194814"/>
                  </p:ext>
                </p:extLst>
              </p:nvPr>
            </p:nvGraphicFramePr>
            <p:xfrm>
              <a:off x="805680" y="3618771"/>
              <a:ext cx="7704852" cy="134112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8921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8921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74134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13897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1st</a:t>
                          </a:r>
                          <a:endParaRPr lang="ko-KR" altLang="en-US" sz="1600" b="0" dirty="0" smtClean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2nd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3rd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4th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5th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6th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b="1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7th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76923" t="-3636" r="-65734" b="-32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6471" t="-3636" r="-535" b="-3254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8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i="0" u="none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 i="0" u="none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i="0" u="none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i="0" u="none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i="0" u="none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 i="0" u="none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i="0" u="none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 i="0" u="none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i="0" u="none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 i="0" u="none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5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5</a:t>
                          </a:r>
                          <a:endParaRPr lang="ko-KR" altLang="en-US" sz="1600" b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 w="12700" cmpd="sng">
                          <a:solidFill>
                            <a:srgbClr val="A5A5A5"/>
                          </a:solidFill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8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5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80"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 dirty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rgbClr val="FF0000"/>
                              </a:solidFill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>
                            <a:solidFill>
                              <a:srgbClr val="FF0000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2</a:t>
                          </a:r>
                          <a:endParaRPr lang="ko-KR" altLang="en-US" sz="16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3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1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tc>
                      <a:txBody>
                        <a:bodyPr/>
                        <a:lstStyle>
                          <a:lvl1pPr marL="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1pPr>
                          <a:lvl2pPr marL="457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2pPr>
                          <a:lvl3pPr marL="914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3pPr>
                          <a:lvl4pPr marL="1371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4pPr>
                          <a:lvl5pPr marL="18288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5pPr>
                          <a:lvl6pPr marL="22860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6pPr>
                          <a:lvl7pPr marL="27432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7pPr>
                          <a:lvl8pPr marL="32004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8pPr>
                          <a:lvl9pPr marL="3657600" algn="l" defTabSz="914400" rtl="0" eaLnBrk="1" latinLnBrk="1" hangingPunct="1">
                            <a:defRPr sz="1800" kern="1200">
                              <a:solidFill>
                                <a:schemeClr val="tx1"/>
                              </a:solidFill>
                              <a:latin typeface="맑은 고딕"/>
                              <a:ea typeface="맑은 고딕"/>
                            </a:defRPr>
                          </a:lvl9pPr>
                        </a:lstStyle>
                        <a:p>
                          <a:pPr algn="ctr" latinLnBrk="1"/>
                          <a:r>
                            <a:rPr lang="en-US" altLang="ko-KR" sz="1600" b="0" dirty="0" smtClean="0">
                              <a:latin typeface="Gill Sans MT" panose="020B0502020104020203" pitchFamily="34" charset="0"/>
                            </a:rPr>
                            <a:t>4</a:t>
                          </a:r>
                          <a:endParaRPr lang="ko-KR" altLang="en-US" sz="1600" b="0" dirty="0">
                            <a:latin typeface="Gill Sans MT" panose="020B0502020104020203" pitchFamily="34" charset="0"/>
                          </a:endParaRPr>
                        </a:p>
                      </a:txBody>
                      <a:tcPr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 w="12700" cmpd="sng">
                          <a:solidFill>
                            <a:srgbClr val="A5A5A5"/>
                          </a:solidFill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A5A5A5">
                            <a:alpha val="20000"/>
                          </a:srgb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67744" y="2776579"/>
                <a:ext cx="48712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0" lang="en-US" altLang="ko-KR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\</m:t>
                          </m:r>
                          <m:r>
                            <m:rPr>
                              <m:lit/>
                            </m:rP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0" lang="en-US" altLang="ko-KR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r>
                        <a:rPr kumimoji="0" lang="en-US" altLang="ko-KR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kumimoji="0" lang="en-US" altLang="ko-KR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kumimoji="0" lang="en-US" altLang="ko-KR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kumimoji="0" lang="en-US" altLang="ko-KR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0" lang="en-US" altLang="ko-KR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0" lang="en-US" altLang="ko-KR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2776579"/>
                <a:ext cx="4871270" cy="276999"/>
              </a:xfrm>
              <a:prstGeom prst="rect">
                <a:avLst/>
              </a:prstGeom>
              <a:blipFill>
                <a:blip r:embed="rId3"/>
                <a:stretch>
                  <a:fillRect l="-375" t="-2174" r="-1252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59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378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rbel" panose="020B0503020204020204" pitchFamily="34" charset="0"/>
              </a:rPr>
              <a:t>일반적인 군집화 수행 절차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어떤 변수를 사용할 것인가</a:t>
            </a:r>
            <a:r>
              <a:rPr lang="en-US" altLang="ko-KR" dirty="0">
                <a:latin typeface="Corbel" panose="020B0503020204020204" pitchFamily="34" charset="0"/>
              </a:rPr>
              <a:t>?</a:t>
            </a: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어떻게 군집화 결과를 평가할 것인가</a:t>
            </a:r>
            <a:r>
              <a:rPr lang="en-US" altLang="ko-KR" dirty="0">
                <a:latin typeface="Corbel" panose="020B0503020204020204" pitchFamily="34" charset="0"/>
              </a:rPr>
              <a:t>?</a:t>
            </a:r>
          </a:p>
          <a:p>
            <a:pPr lvl="1"/>
            <a:r>
              <a:rPr lang="ko-KR" altLang="en-US" dirty="0">
                <a:latin typeface="Corbel" panose="020B0503020204020204" pitchFamily="34" charset="0"/>
              </a:rPr>
              <a:t>어떻게 결과를 보여줄 것인가</a:t>
            </a:r>
            <a:r>
              <a:rPr lang="en-US" altLang="ko-KR" dirty="0">
                <a:latin typeface="Corbel" panose="020B0503020204020204" pitchFamily="34" charset="0"/>
              </a:rPr>
              <a:t>?</a:t>
            </a:r>
            <a:endParaRPr lang="ko-KR" altLang="en-US" dirty="0">
              <a:latin typeface="Corbel" panose="020B0503020204020204" pitchFamily="34" charset="0"/>
            </a:endParaRPr>
          </a:p>
          <a:p>
            <a:endParaRPr lang="ko-KR" altLang="en-US" dirty="0"/>
          </a:p>
        </p:txBody>
      </p:sp>
      <p:pic>
        <p:nvPicPr>
          <p:cNvPr id="45058" name="Picture 2" descr="clustering process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683" y="2019510"/>
            <a:ext cx="65532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402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Outlier Factor: LOF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LOF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r>
                  <a:rPr lang="en-US" altLang="ko-KR" b="1" dirty="0"/>
                  <a:t>Definition 3</a:t>
                </a:r>
                <a:r>
                  <a:rPr lang="en-US" altLang="ko-KR" dirty="0"/>
                  <a:t>: reachability distance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𝑟𝑒𝑐h𝑎𝑏𝑖𝑙𝑖𝑡𝑦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𝑑𝑖𝑠𝑡𝑎𝑛𝑐𝑒</m:t>
                        </m:r>
                      </m:e>
                      <m:sub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 err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dirty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i="1" dirty="0">
                        <a:latin typeface="Cambria Math" panose="02040503050406030204" pitchFamily="18" charset="0"/>
                      </a:rPr>
                      <m:t>𝑑𝑖𝑠𝑡𝑎𝑛𝑐𝑒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</m:d>
                    <m:r>
                      <a:rPr lang="en-US" altLang="ko-K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 </m:t>
                    </m:r>
                  </m:oMath>
                </a14:m>
                <a:endParaRPr lang="en-US" altLang="ko-KR" dirty="0"/>
              </a:p>
              <a:p>
                <a:pPr lvl="2"/>
                <a:r>
                  <a:rPr lang="en-US" altLang="ko-KR" dirty="0"/>
                  <a:t>Examples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3409008"/>
            <a:ext cx="1800200" cy="18602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5919279" y="4738681"/>
                <a:ext cx="19650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9279" y="4738681"/>
                <a:ext cx="196508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왼쪽 중괄호 6"/>
          <p:cNvSpPr/>
          <p:nvPr/>
        </p:nvSpPr>
        <p:spPr bwMode="auto">
          <a:xfrm rot="17088322">
            <a:off x="4621875" y="4110861"/>
            <a:ext cx="216024" cy="716407"/>
          </a:xfrm>
          <a:prstGeom prst="leftBrace">
            <a:avLst>
              <a:gd name="adj1" fmla="val 6628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꺾인 연결선 7"/>
          <p:cNvCxnSpPr>
            <a:stCxn id="7" idx="1"/>
            <a:endCxn id="6" idx="1"/>
          </p:cNvCxnSpPr>
          <p:nvPr/>
        </p:nvCxnSpPr>
        <p:spPr bwMode="auto">
          <a:xfrm rot="16200000" flipH="1">
            <a:off x="5135854" y="4139922"/>
            <a:ext cx="349856" cy="1216993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직사각형 8"/>
              <p:cNvSpPr/>
              <p:nvPr/>
            </p:nvSpPr>
            <p:spPr>
              <a:xfrm>
                <a:off x="539552" y="5425232"/>
                <a:ext cx="32774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𝑟𝑒𝑐h𝑎𝑏𝑖𝑙𝑖𝑡𝑦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9" name="직사각형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425232"/>
                <a:ext cx="3277436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왼쪽 중괄호 9"/>
          <p:cNvSpPr/>
          <p:nvPr/>
        </p:nvSpPr>
        <p:spPr bwMode="auto">
          <a:xfrm rot="884274">
            <a:off x="4024951" y="4195107"/>
            <a:ext cx="216024" cy="932034"/>
          </a:xfrm>
          <a:prstGeom prst="leftBrace">
            <a:avLst>
              <a:gd name="adj1" fmla="val 6628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꺾인 연결선 10"/>
          <p:cNvCxnSpPr>
            <a:stCxn id="10" idx="1"/>
            <a:endCxn id="9" idx="0"/>
          </p:cNvCxnSpPr>
          <p:nvPr/>
        </p:nvCxnSpPr>
        <p:spPr bwMode="auto">
          <a:xfrm rot="10800000" flipV="1">
            <a:off x="2178271" y="4633646"/>
            <a:ext cx="1850235" cy="791586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5580112" y="5185323"/>
                <a:ext cx="35061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𝑟𝑒𝑐h𝑎𝑏𝑖𝑙𝑖𝑡𝑦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ko-KR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ko-KR" altLang="en-US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5185323"/>
                <a:ext cx="3506153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직사각형 12"/>
              <p:cNvSpPr/>
              <p:nvPr/>
            </p:nvSpPr>
            <p:spPr>
              <a:xfrm>
                <a:off x="634493" y="3140968"/>
                <a:ext cx="32583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𝑟𝑒𝑐h𝑎𝑏𝑖𝑙𝑖𝑡𝑦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ko-KR" i="1" dirty="0" err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직사각형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93" y="3140968"/>
                <a:ext cx="325839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왼쪽 중괄호 13"/>
          <p:cNvSpPr/>
          <p:nvPr/>
        </p:nvSpPr>
        <p:spPr bwMode="auto">
          <a:xfrm rot="19730981">
            <a:off x="3954707" y="3618342"/>
            <a:ext cx="216024" cy="716407"/>
          </a:xfrm>
          <a:prstGeom prst="leftBrace">
            <a:avLst>
              <a:gd name="adj1" fmla="val 66283"/>
              <a:gd name="adj2" fmla="val 50000"/>
            </a:avLst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꺾인 연결선 14"/>
          <p:cNvCxnSpPr>
            <a:stCxn id="14" idx="1"/>
            <a:endCxn id="13" idx="2"/>
          </p:cNvCxnSpPr>
          <p:nvPr/>
        </p:nvCxnSpPr>
        <p:spPr bwMode="auto">
          <a:xfrm rot="10800000">
            <a:off x="2263691" y="3510301"/>
            <a:ext cx="1706591" cy="522119"/>
          </a:xfrm>
          <a:prstGeom prst="bentConnector2">
            <a:avLst/>
          </a:prstGeom>
          <a:solidFill>
            <a:schemeClr val="bg1"/>
          </a:solidFill>
          <a:ln w="9525" cap="flat" cmpd="sng" algn="ctr">
            <a:solidFill>
              <a:srgbClr val="80808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60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82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Outlier Factor: LOF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LOF </a:t>
                </a:r>
                <a:r>
                  <a:rPr lang="ko-KR" altLang="en-US" dirty="0"/>
                  <a:t>알고리즘</a:t>
                </a:r>
                <a:endParaRPr lang="en-US" altLang="ko-KR" dirty="0"/>
              </a:p>
              <a:p>
                <a:pPr lvl="1"/>
                <a:r>
                  <a:rPr lang="en-US" altLang="ko-KR" b="1" dirty="0"/>
                  <a:t>Definition 4</a:t>
                </a:r>
                <a:r>
                  <a:rPr lang="en-US" altLang="ko-KR" dirty="0"/>
                  <a:t>: local reachability density of an object p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2"/>
                <a:r>
                  <a:rPr lang="en-US" altLang="ko-KR" dirty="0"/>
                  <a:t>Case 1: </a:t>
                </a:r>
                <a:r>
                  <a:rPr lang="ko-KR" altLang="en-US" dirty="0"/>
                  <a:t>개체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의 주변에 높은 밀도로 다른 개체들이 존재하는 경우 위 식의 분모인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𝑙𝑟𝑑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는 작게 되어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𝑙𝑟𝑑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큰 값을 갖는다</a:t>
                </a:r>
                <a:r>
                  <a:rPr lang="en-US" altLang="ko-KR" dirty="0"/>
                  <a:t>.</a:t>
                </a:r>
              </a:p>
              <a:p>
                <a:pPr lvl="2"/>
                <a:r>
                  <a:rPr lang="en-US" altLang="ko-KR" dirty="0"/>
                  <a:t>Case 2: </a:t>
                </a:r>
                <a:r>
                  <a:rPr lang="ko-KR" altLang="en-US" dirty="0"/>
                  <a:t>개체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가 두 개의 높은 밀도를 갖는 군집 사이의 밀도가 낮은 공간에 위치하게 되면 위 식의 분모인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𝑙𝑟𝑑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ko-KR" altLang="en-US" dirty="0"/>
                  <a:t>가 커지게 되고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𝑙𝑟𝑑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ko-KR" altLang="en-US" i="1">
                        <a:latin typeface="Cambria Math" panose="02040503050406030204" pitchFamily="18" charset="0"/>
                      </a:rPr>
                      <m:t>는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작은 값을 갖는다</a:t>
                </a:r>
                <a:r>
                  <a:rPr lang="en-US" altLang="ko-KR" dirty="0"/>
                  <a:t>.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05795" y="2114038"/>
                <a:ext cx="5114477" cy="644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𝑙𝑟𝑑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𝑟𝑒𝑎𝑐h𝑎𝑏𝑖𝑙𝑖𝑡𝑦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𝑑𝑖𝑠𝑡𝑎𝑛𝑐𝑒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795" y="2114038"/>
                <a:ext cx="5114477" cy="6449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/>
          <p:cNvSpPr/>
          <p:nvPr/>
        </p:nvSpPr>
        <p:spPr bwMode="auto">
          <a:xfrm>
            <a:off x="2514991" y="5384083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2667391" y="5536483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2819791" y="5688883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2623587" y="5742883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3019047" y="5448565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2812647" y="5376096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3019047" y="5698845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2858916" y="5947670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2676991" y="5961455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2678016" y="5168417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2504116" y="5622900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2292848" y="5482483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2292848" y="5776449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2445248" y="5928849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2348301" y="5260324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2504116" y="5102100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2783573" y="5050785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2997013" y="5242425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3215251" y="5599254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2458574" y="5308089"/>
            <a:ext cx="540000" cy="540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5376136" y="5339683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5983607" y="5521060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6552287" y="5688883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5484732" y="5698483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6751543" y="5448565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6545143" y="5376096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6751543" y="5698845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4950405" y="5585995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5038359" y="5347740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7120020" y="5414057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5365261" y="5578500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5153993" y="5438083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5153993" y="5732049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5306393" y="5884449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5209446" y="5215924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6946120" y="5347740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7225577" y="5296425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6729509" y="5242425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6947747" y="5599254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5340932" y="4837056"/>
            <a:ext cx="1368000" cy="1368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099115" y="4424424"/>
            <a:ext cx="139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ill Sans MT" panose="020B0502020104020203" pitchFamily="34" charset="0"/>
              </a:rPr>
              <a:t>Case 1</a:t>
            </a:r>
            <a:endParaRPr lang="ko-KR" altLang="en-US" sz="1400" dirty="0">
              <a:latin typeface="Gill Sans MT" panose="020B05020201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83336" y="4429992"/>
            <a:ext cx="228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ill Sans MT" panose="020B0502020104020203" pitchFamily="34" charset="0"/>
              </a:rPr>
              <a:t>Case 2</a:t>
            </a:r>
            <a:endParaRPr lang="ko-KR" altLang="en-US" sz="1400" dirty="0">
              <a:latin typeface="Gill Sans MT" panose="020B0502020104020203" pitchFamily="34" charset="0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2306120" y="5197109"/>
            <a:ext cx="507073" cy="49392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2273964" y="5425011"/>
            <a:ext cx="507073" cy="49392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2441743" y="5567624"/>
            <a:ext cx="507073" cy="49392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2659854" y="5508895"/>
            <a:ext cx="507073" cy="49392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2605330" y="5160758"/>
            <a:ext cx="507073" cy="49392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5065579" y="5137121"/>
            <a:ext cx="612490" cy="639328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 bwMode="auto">
          <a:xfrm>
            <a:off x="5083320" y="5297974"/>
            <a:ext cx="612490" cy="639328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5137903" y="5391259"/>
            <a:ext cx="733231" cy="70560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 bwMode="auto">
          <a:xfrm>
            <a:off x="6294234" y="5127106"/>
            <a:ext cx="685193" cy="7113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6287566" y="5295800"/>
            <a:ext cx="738820" cy="754688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61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278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Outlier Factor: LOF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LOF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en-US" altLang="ko-KR" b="1" dirty="0"/>
              <a:t>Definition 5</a:t>
            </a:r>
            <a:r>
              <a:rPr lang="en-US" altLang="ko-KR" dirty="0"/>
              <a:t>: local outlier factor of an object p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19672" y="2072463"/>
                <a:ext cx="5633530" cy="8122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𝐿𝑂𝐹</m:t>
                          </m:r>
                        </m:e>
                        <m:sub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kumimoji="0" lang="en-US" altLang="ko-KR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ko-KR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𝑙𝑟𝑑</m:t>
                                      </m:r>
                                    </m:e>
                                    <m:sub>
                                      <m:r>
                                        <a:rPr kumimoji="0" lang="en-US" altLang="ko-KR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ko-KR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𝑙𝑟𝑑</m:t>
                                      </m:r>
                                    </m:e>
                                    <m:sub>
                                      <m:r>
                                        <a:rPr kumimoji="0" lang="en-US" altLang="ko-KR" sz="1800" b="0" i="1" u="none" strike="noStrike" kern="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kumimoji="0" lang="en-US" altLang="ko-KR" sz="18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𝑙𝑟𝑑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𝑙𝑟𝑑</m:t>
                                  </m:r>
                                </m:e>
                                <m:sub>
                                  <m:r>
                                    <a:rPr kumimoji="0" lang="en-US" altLang="ko-KR" sz="1800" b="0" i="1" u="none" strike="noStrike" kern="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 </m:t>
                              </m:r>
                            </m:e>
                          </m:nary>
                        </m:num>
                        <m:den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0" lang="en-US" altLang="ko-KR" sz="1800" b="0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kumimoji="0" lang="en-US" altLang="ko-KR" sz="18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072463"/>
                <a:ext cx="5633530" cy="8122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타원 5"/>
          <p:cNvSpPr/>
          <p:nvPr/>
        </p:nvSpPr>
        <p:spPr bwMode="auto">
          <a:xfrm>
            <a:off x="1794741" y="4086272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타원 6"/>
          <p:cNvSpPr/>
          <p:nvPr/>
        </p:nvSpPr>
        <p:spPr bwMode="auto">
          <a:xfrm>
            <a:off x="1947141" y="4238672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타원 7"/>
          <p:cNvSpPr/>
          <p:nvPr/>
        </p:nvSpPr>
        <p:spPr bwMode="auto">
          <a:xfrm>
            <a:off x="2099541" y="4391072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타원 8"/>
          <p:cNvSpPr/>
          <p:nvPr/>
        </p:nvSpPr>
        <p:spPr bwMode="auto">
          <a:xfrm>
            <a:off x="1903337" y="4445072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타원 9"/>
          <p:cNvSpPr/>
          <p:nvPr/>
        </p:nvSpPr>
        <p:spPr bwMode="auto">
          <a:xfrm>
            <a:off x="2298797" y="4150754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2092397" y="4078285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2298797" y="4401034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타원 12"/>
          <p:cNvSpPr/>
          <p:nvPr/>
        </p:nvSpPr>
        <p:spPr bwMode="auto">
          <a:xfrm>
            <a:off x="2138666" y="4649859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타원 13"/>
          <p:cNvSpPr/>
          <p:nvPr/>
        </p:nvSpPr>
        <p:spPr bwMode="auto">
          <a:xfrm>
            <a:off x="1956741" y="4663644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타원 14"/>
          <p:cNvSpPr/>
          <p:nvPr/>
        </p:nvSpPr>
        <p:spPr bwMode="auto">
          <a:xfrm>
            <a:off x="1957766" y="3870606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1783866" y="4325089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1572598" y="4184672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1572598" y="4478638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1724998" y="4631038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1628051" y="3962513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1783866" y="3804289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 bwMode="auto">
          <a:xfrm>
            <a:off x="2063323" y="3752974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2276763" y="3944614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타원 23"/>
          <p:cNvSpPr/>
          <p:nvPr/>
        </p:nvSpPr>
        <p:spPr bwMode="auto">
          <a:xfrm>
            <a:off x="2495001" y="4301443"/>
            <a:ext cx="108000" cy="108000"/>
          </a:xfrm>
          <a:prstGeom prst="ellipse">
            <a:avLst/>
          </a:prstGeom>
          <a:solidFill>
            <a:srgbClr val="A5A5A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1738324" y="4010278"/>
            <a:ext cx="540000" cy="540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타원 25"/>
          <p:cNvSpPr/>
          <p:nvPr/>
        </p:nvSpPr>
        <p:spPr bwMode="auto">
          <a:xfrm>
            <a:off x="3340656" y="4041872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타원 26"/>
          <p:cNvSpPr/>
          <p:nvPr/>
        </p:nvSpPr>
        <p:spPr bwMode="auto">
          <a:xfrm>
            <a:off x="3948127" y="4223249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 bwMode="auto">
          <a:xfrm>
            <a:off x="4516807" y="4391072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타원 28"/>
          <p:cNvSpPr/>
          <p:nvPr/>
        </p:nvSpPr>
        <p:spPr bwMode="auto">
          <a:xfrm>
            <a:off x="3449252" y="4400672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0" name="타원 29"/>
          <p:cNvSpPr/>
          <p:nvPr/>
        </p:nvSpPr>
        <p:spPr bwMode="auto">
          <a:xfrm>
            <a:off x="4716063" y="4150754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타원 30"/>
          <p:cNvSpPr/>
          <p:nvPr/>
        </p:nvSpPr>
        <p:spPr bwMode="auto">
          <a:xfrm>
            <a:off x="4509663" y="4078285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타원 31"/>
          <p:cNvSpPr/>
          <p:nvPr/>
        </p:nvSpPr>
        <p:spPr bwMode="auto">
          <a:xfrm>
            <a:off x="4716063" y="4401034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타원 32"/>
          <p:cNvSpPr/>
          <p:nvPr/>
        </p:nvSpPr>
        <p:spPr bwMode="auto">
          <a:xfrm>
            <a:off x="2914925" y="4288184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타원 33"/>
          <p:cNvSpPr/>
          <p:nvPr/>
        </p:nvSpPr>
        <p:spPr bwMode="auto">
          <a:xfrm>
            <a:off x="3002879" y="4049929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타원 34"/>
          <p:cNvSpPr/>
          <p:nvPr/>
        </p:nvSpPr>
        <p:spPr bwMode="auto">
          <a:xfrm>
            <a:off x="5084540" y="4116246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타원 35"/>
          <p:cNvSpPr/>
          <p:nvPr/>
        </p:nvSpPr>
        <p:spPr bwMode="auto">
          <a:xfrm>
            <a:off x="3329781" y="4280689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타원 36"/>
          <p:cNvSpPr/>
          <p:nvPr/>
        </p:nvSpPr>
        <p:spPr bwMode="auto">
          <a:xfrm>
            <a:off x="3118513" y="4140272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타원 37"/>
          <p:cNvSpPr/>
          <p:nvPr/>
        </p:nvSpPr>
        <p:spPr bwMode="auto">
          <a:xfrm>
            <a:off x="3118513" y="4434238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타원 38"/>
          <p:cNvSpPr/>
          <p:nvPr/>
        </p:nvSpPr>
        <p:spPr bwMode="auto">
          <a:xfrm>
            <a:off x="3270913" y="4586638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타원 39"/>
          <p:cNvSpPr/>
          <p:nvPr/>
        </p:nvSpPr>
        <p:spPr bwMode="auto">
          <a:xfrm>
            <a:off x="3173966" y="3918113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타원 40"/>
          <p:cNvSpPr/>
          <p:nvPr/>
        </p:nvSpPr>
        <p:spPr bwMode="auto">
          <a:xfrm>
            <a:off x="4910640" y="4049929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타원 41"/>
          <p:cNvSpPr/>
          <p:nvPr/>
        </p:nvSpPr>
        <p:spPr bwMode="auto">
          <a:xfrm>
            <a:off x="5190097" y="3998614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타원 42"/>
          <p:cNvSpPr/>
          <p:nvPr/>
        </p:nvSpPr>
        <p:spPr bwMode="auto">
          <a:xfrm>
            <a:off x="4694029" y="3944614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타원 43"/>
          <p:cNvSpPr/>
          <p:nvPr/>
        </p:nvSpPr>
        <p:spPr bwMode="auto">
          <a:xfrm>
            <a:off x="4912267" y="4301443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타원 44"/>
          <p:cNvSpPr/>
          <p:nvPr/>
        </p:nvSpPr>
        <p:spPr bwMode="auto">
          <a:xfrm>
            <a:off x="3305452" y="3539245"/>
            <a:ext cx="1368000" cy="1368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78865" y="3126613"/>
            <a:ext cx="139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ill Sans MT" panose="020B0502020104020203" pitchFamily="34" charset="0"/>
              </a:rPr>
              <a:t>Case 1</a:t>
            </a:r>
            <a:endParaRPr lang="ko-KR" altLang="en-US" sz="1400" dirty="0">
              <a:latin typeface="Gill Sans MT" panose="020B0502020104020203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847856" y="3132181"/>
            <a:ext cx="228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ill Sans MT" panose="020B0502020104020203" pitchFamily="34" charset="0"/>
              </a:rPr>
              <a:t>Case 2</a:t>
            </a:r>
            <a:endParaRPr lang="ko-KR" altLang="en-US" sz="1400" dirty="0">
              <a:latin typeface="Gill Sans MT" panose="020B0502020104020203" pitchFamily="34" charset="0"/>
            </a:endParaRPr>
          </a:p>
        </p:txBody>
      </p:sp>
      <p:sp>
        <p:nvSpPr>
          <p:cNvPr id="48" name="타원 47"/>
          <p:cNvSpPr/>
          <p:nvPr/>
        </p:nvSpPr>
        <p:spPr bwMode="auto">
          <a:xfrm>
            <a:off x="6115869" y="4332158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타원 48"/>
          <p:cNvSpPr/>
          <p:nvPr/>
        </p:nvSpPr>
        <p:spPr bwMode="auto">
          <a:xfrm>
            <a:off x="6510318" y="4479819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타원 49"/>
          <p:cNvSpPr/>
          <p:nvPr/>
        </p:nvSpPr>
        <p:spPr bwMode="auto">
          <a:xfrm>
            <a:off x="6780934" y="4180614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타원 50"/>
          <p:cNvSpPr/>
          <p:nvPr/>
        </p:nvSpPr>
        <p:spPr bwMode="auto">
          <a:xfrm>
            <a:off x="6564318" y="4907785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타원 51"/>
          <p:cNvSpPr/>
          <p:nvPr/>
        </p:nvSpPr>
        <p:spPr bwMode="auto">
          <a:xfrm>
            <a:off x="7679762" y="4148959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6957395" y="4589793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타원 53"/>
          <p:cNvSpPr/>
          <p:nvPr/>
        </p:nvSpPr>
        <p:spPr bwMode="auto">
          <a:xfrm>
            <a:off x="7239589" y="5058534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타원 54"/>
          <p:cNvSpPr/>
          <p:nvPr/>
        </p:nvSpPr>
        <p:spPr bwMode="auto">
          <a:xfrm>
            <a:off x="5421308" y="4724127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타원 55"/>
          <p:cNvSpPr/>
          <p:nvPr/>
        </p:nvSpPr>
        <p:spPr bwMode="auto">
          <a:xfrm>
            <a:off x="5734989" y="4117637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타원 56"/>
          <p:cNvSpPr/>
          <p:nvPr/>
        </p:nvSpPr>
        <p:spPr bwMode="auto">
          <a:xfrm>
            <a:off x="6903395" y="5205785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타원 57"/>
          <p:cNvSpPr/>
          <p:nvPr/>
        </p:nvSpPr>
        <p:spPr bwMode="auto">
          <a:xfrm>
            <a:off x="6152245" y="4778127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타원 58"/>
          <p:cNvSpPr/>
          <p:nvPr/>
        </p:nvSpPr>
        <p:spPr bwMode="auto">
          <a:xfrm>
            <a:off x="5761862" y="4550386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타원 59"/>
          <p:cNvSpPr/>
          <p:nvPr/>
        </p:nvSpPr>
        <p:spPr bwMode="auto">
          <a:xfrm>
            <a:off x="5783771" y="4911831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타원 60"/>
          <p:cNvSpPr/>
          <p:nvPr/>
        </p:nvSpPr>
        <p:spPr bwMode="auto">
          <a:xfrm>
            <a:off x="6061869" y="5147569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타원 61"/>
          <p:cNvSpPr/>
          <p:nvPr/>
        </p:nvSpPr>
        <p:spPr bwMode="auto">
          <a:xfrm>
            <a:off x="6328334" y="3742305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타원 62"/>
          <p:cNvSpPr/>
          <p:nvPr/>
        </p:nvSpPr>
        <p:spPr bwMode="auto">
          <a:xfrm>
            <a:off x="7445306" y="4496386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타원 63"/>
          <p:cNvSpPr/>
          <p:nvPr/>
        </p:nvSpPr>
        <p:spPr bwMode="auto">
          <a:xfrm>
            <a:off x="6932402" y="3758069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타원 64"/>
          <p:cNvSpPr/>
          <p:nvPr/>
        </p:nvSpPr>
        <p:spPr bwMode="auto">
          <a:xfrm>
            <a:off x="7293589" y="4102770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타원 65"/>
          <p:cNvSpPr/>
          <p:nvPr/>
        </p:nvSpPr>
        <p:spPr bwMode="auto">
          <a:xfrm>
            <a:off x="7403216" y="4828990"/>
            <a:ext cx="108000" cy="108000"/>
          </a:xfrm>
          <a:prstGeom prst="ellipse">
            <a:avLst/>
          </a:prstGeom>
          <a:solidFill>
            <a:schemeClr val="accent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타원 66"/>
          <p:cNvSpPr/>
          <p:nvPr/>
        </p:nvSpPr>
        <p:spPr bwMode="auto">
          <a:xfrm>
            <a:off x="6024319" y="4031568"/>
            <a:ext cx="1008000" cy="100800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4611" y="3129255"/>
            <a:ext cx="2281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Gill Sans MT" panose="020B0502020104020203" pitchFamily="34" charset="0"/>
              </a:rPr>
              <a:t>Case 3</a:t>
            </a:r>
            <a:endParaRPr lang="ko-KR" altLang="en-US" sz="1400" dirty="0">
              <a:latin typeface="Gill Sans MT" panose="020B05020201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9" name="표 68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1442035" y="5651107"/>
              <a:ext cx="6174132" cy="115212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5435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35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435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435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8803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 smtClean="0">
                              <a:latin typeface="Gill Sans MT" panose="020B0502020104020203" pitchFamily="34" charset="0"/>
                            </a:rPr>
                            <a:t>Case</a:t>
                          </a:r>
                          <a:endParaRPr lang="ko-KR" altLang="en-US" sz="1200" b="0" dirty="0" smtClean="0"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𝑙𝑟𝑑</m:t>
                                    </m:r>
                                  </m:e>
                                  <m:sub>
                                    <m:r>
                                      <a:rPr lang="en-US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ko-KR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200" b="0" dirty="0"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𝑙𝑟𝑑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altLang="ko-KR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200" b="0"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𝐿𝑂𝐹</m:t>
                                    </m:r>
                                  </m:e>
                                  <m:sub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2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ko-KR" altLang="en-US" sz="1200" b="0"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Case 1</a:t>
                          </a:r>
                          <a:endParaRPr lang="ko-KR" altLang="en-US" sz="1200" b="0" i="0" u="none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Large</a:t>
                          </a:r>
                          <a:endParaRPr lang="ko-KR" altLang="en-US" sz="1200" b="0" i="0" u="none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Large</a:t>
                          </a:r>
                          <a:endParaRPr lang="ko-KR" altLang="en-US" sz="1200" b="0" i="0" u="none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Small</a:t>
                          </a:r>
                          <a:endParaRPr lang="ko-KR" altLang="en-US" sz="1200" b="0" i="0" u="none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0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Case 2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Small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Large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Large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0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Case</a:t>
                          </a:r>
                          <a:r>
                            <a:rPr lang="en-US" altLang="ko-KR" sz="1200" b="0" baseline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 3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Small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Small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Small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9" name="표 6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52305761"/>
                  </p:ext>
                </p:extLst>
              </p:nvPr>
            </p:nvGraphicFramePr>
            <p:xfrm>
              <a:off x="1442035" y="5651107"/>
              <a:ext cx="6174132" cy="115212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54353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4353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4353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4353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8803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b="0" dirty="0" smtClean="0">
                              <a:latin typeface="Gill Sans MT" panose="020B0502020104020203" pitchFamily="34" charset="0"/>
                            </a:rPr>
                            <a:t>Case</a:t>
                          </a:r>
                          <a:endParaRPr lang="ko-KR" altLang="en-US" sz="1200" b="0" dirty="0" smtClean="0"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395" t="-4167" r="-200791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99606" t="-4167" r="-100000" b="-30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300791" t="-4167" r="-395" b="-306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0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Case 1</a:t>
                          </a:r>
                          <a:endParaRPr lang="ko-KR" altLang="en-US" sz="1200" b="0" i="0" u="none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Large</a:t>
                          </a:r>
                          <a:endParaRPr lang="ko-KR" altLang="en-US" sz="1200" b="0" i="0" u="none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Large</a:t>
                          </a:r>
                          <a:endParaRPr lang="ko-KR" altLang="en-US" sz="1200" b="0" i="0" u="none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i="0" u="none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Small</a:t>
                          </a:r>
                          <a:endParaRPr lang="ko-KR" altLang="en-US" sz="1200" b="0" i="0" u="none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80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Case 2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Small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Large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Large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8032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Case</a:t>
                          </a:r>
                          <a:r>
                            <a:rPr lang="en-US" altLang="ko-KR" sz="1200" b="0" baseline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 3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Small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Small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b="0" dirty="0" smtClean="0">
                              <a:solidFill>
                                <a:schemeClr val="tx1"/>
                              </a:solidFill>
                              <a:latin typeface="Gill Sans MT" panose="020B0502020104020203" pitchFamily="34" charset="0"/>
                            </a:rPr>
                            <a:t>Small</a:t>
                          </a:r>
                          <a:endParaRPr lang="ko-KR" altLang="en-US" sz="1200" b="0" dirty="0">
                            <a:solidFill>
                              <a:schemeClr val="tx1"/>
                            </a:solidFill>
                            <a:latin typeface="Gill Sans MT" panose="020B0502020104020203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0" name="타원 69"/>
          <p:cNvSpPr/>
          <p:nvPr/>
        </p:nvSpPr>
        <p:spPr bwMode="auto">
          <a:xfrm>
            <a:off x="1585870" y="3899298"/>
            <a:ext cx="507073" cy="49392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타원 70"/>
          <p:cNvSpPr/>
          <p:nvPr/>
        </p:nvSpPr>
        <p:spPr bwMode="auto">
          <a:xfrm>
            <a:off x="1553714" y="4127200"/>
            <a:ext cx="507073" cy="49392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타원 71"/>
          <p:cNvSpPr/>
          <p:nvPr/>
        </p:nvSpPr>
        <p:spPr bwMode="auto">
          <a:xfrm>
            <a:off x="1721493" y="4269813"/>
            <a:ext cx="507073" cy="49392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타원 72"/>
          <p:cNvSpPr/>
          <p:nvPr/>
        </p:nvSpPr>
        <p:spPr bwMode="auto">
          <a:xfrm>
            <a:off x="1939604" y="4211084"/>
            <a:ext cx="507073" cy="49392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타원 73"/>
          <p:cNvSpPr/>
          <p:nvPr/>
        </p:nvSpPr>
        <p:spPr bwMode="auto">
          <a:xfrm>
            <a:off x="1885080" y="3862947"/>
            <a:ext cx="507073" cy="49392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타원 74"/>
          <p:cNvSpPr/>
          <p:nvPr/>
        </p:nvSpPr>
        <p:spPr bwMode="auto">
          <a:xfrm>
            <a:off x="3030099" y="3839310"/>
            <a:ext cx="612490" cy="639328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6" name="타원 75"/>
          <p:cNvSpPr/>
          <p:nvPr/>
        </p:nvSpPr>
        <p:spPr bwMode="auto">
          <a:xfrm>
            <a:off x="3047840" y="4000163"/>
            <a:ext cx="612490" cy="639328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7" name="타원 76"/>
          <p:cNvSpPr/>
          <p:nvPr/>
        </p:nvSpPr>
        <p:spPr bwMode="auto">
          <a:xfrm>
            <a:off x="3102423" y="4093448"/>
            <a:ext cx="733231" cy="705604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타원 77"/>
          <p:cNvSpPr/>
          <p:nvPr/>
        </p:nvSpPr>
        <p:spPr bwMode="auto">
          <a:xfrm>
            <a:off x="4258754" y="3829295"/>
            <a:ext cx="685193" cy="71135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타원 78"/>
          <p:cNvSpPr/>
          <p:nvPr/>
        </p:nvSpPr>
        <p:spPr bwMode="auto">
          <a:xfrm>
            <a:off x="4252086" y="3997989"/>
            <a:ext cx="738820" cy="754688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타원 79"/>
          <p:cNvSpPr/>
          <p:nvPr/>
        </p:nvSpPr>
        <p:spPr bwMode="auto">
          <a:xfrm>
            <a:off x="5611332" y="3752974"/>
            <a:ext cx="1136526" cy="1194475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1" name="타원 80"/>
          <p:cNvSpPr/>
          <p:nvPr/>
        </p:nvSpPr>
        <p:spPr bwMode="auto">
          <a:xfrm>
            <a:off x="5734989" y="4409444"/>
            <a:ext cx="863013" cy="850342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타원 81"/>
          <p:cNvSpPr/>
          <p:nvPr/>
        </p:nvSpPr>
        <p:spPr bwMode="auto">
          <a:xfrm>
            <a:off x="6073101" y="4479818"/>
            <a:ext cx="1087707" cy="1044335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3" name="타원 82"/>
          <p:cNvSpPr/>
          <p:nvPr/>
        </p:nvSpPr>
        <p:spPr bwMode="auto">
          <a:xfrm>
            <a:off x="6574368" y="4082215"/>
            <a:ext cx="978938" cy="957353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타원 83"/>
          <p:cNvSpPr/>
          <p:nvPr/>
        </p:nvSpPr>
        <p:spPr bwMode="auto">
          <a:xfrm>
            <a:off x="6255976" y="3644974"/>
            <a:ext cx="1120448" cy="1087438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타원 84"/>
          <p:cNvSpPr/>
          <p:nvPr/>
        </p:nvSpPr>
        <p:spPr bwMode="auto">
          <a:xfrm>
            <a:off x="1585870" y="5444441"/>
            <a:ext cx="108000" cy="1080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타원 85"/>
          <p:cNvSpPr/>
          <p:nvPr/>
        </p:nvSpPr>
        <p:spPr bwMode="auto">
          <a:xfrm>
            <a:off x="2248379" y="5441695"/>
            <a:ext cx="108000" cy="108000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타원 86"/>
          <p:cNvSpPr/>
          <p:nvPr/>
        </p:nvSpPr>
        <p:spPr bwMode="auto">
          <a:xfrm>
            <a:off x="2820867" y="5404305"/>
            <a:ext cx="202478" cy="200439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타원 87"/>
          <p:cNvSpPr/>
          <p:nvPr/>
        </p:nvSpPr>
        <p:spPr bwMode="auto">
          <a:xfrm>
            <a:off x="4469295" y="5396083"/>
            <a:ext cx="216000" cy="216000"/>
          </a:xfrm>
          <a:prstGeom prst="ellipse">
            <a:avLst/>
          </a:prstGeom>
          <a:noFill/>
          <a:ln w="9525" cap="flat" cmpd="sng" algn="ctr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2075" tIns="46038" rIns="92075" bIns="46038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직사각형 88"/>
              <p:cNvSpPr/>
              <p:nvPr/>
            </p:nvSpPr>
            <p:spPr>
              <a:xfrm>
                <a:off x="1615311" y="5320856"/>
                <a:ext cx="4668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9" name="직사각형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5311" y="5320856"/>
                <a:ext cx="466859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직사각형 89"/>
              <p:cNvSpPr/>
              <p:nvPr/>
            </p:nvSpPr>
            <p:spPr>
              <a:xfrm>
                <a:off x="2284833" y="5318117"/>
                <a:ext cx="46544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0" name="직사각형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833" y="5318117"/>
                <a:ext cx="46544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직사각형 90"/>
              <p:cNvSpPr/>
              <p:nvPr/>
            </p:nvSpPr>
            <p:spPr>
              <a:xfrm>
                <a:off x="2977179" y="5343281"/>
                <a:ext cx="14018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400" dirty="0" smtClean="0">
                    <a:latin typeface="Gill Sans MT" panose="020B0502020104020203" pitchFamily="34" charset="0"/>
                  </a:rPr>
                  <a:t>-distance of </a:t>
                </a:r>
                <a14:m>
                  <m:oMath xmlns:m="http://schemas.openxmlformats.org/officeDocument/2006/math"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1" name="직사각형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179" y="5343281"/>
                <a:ext cx="1401859" cy="307777"/>
              </a:xfrm>
              <a:prstGeom prst="rect">
                <a:avLst/>
              </a:prstGeom>
              <a:blipFill>
                <a:blip r:embed="rId6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직사각형 91"/>
              <p:cNvSpPr/>
              <p:nvPr/>
            </p:nvSpPr>
            <p:spPr>
              <a:xfrm>
                <a:off x="4654279" y="5337112"/>
                <a:ext cx="139486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400" dirty="0" smtClean="0">
                    <a:latin typeface="Gill Sans MT" panose="020B0502020104020203" pitchFamily="34" charset="0"/>
                  </a:rPr>
                  <a:t>-distance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92" name="직사각형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279" y="5337112"/>
                <a:ext cx="1394869" cy="307777"/>
              </a:xfrm>
              <a:prstGeom prst="rect">
                <a:avLst/>
              </a:prstGeom>
              <a:blipFill>
                <a:blip r:embed="rId7"/>
                <a:stretch>
                  <a:fillRect t="-6000" b="-1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62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00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Local Outlier Factor: LOF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LOF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/>
            <a:r>
              <a:rPr lang="en-US" altLang="ko-KR" dirty="0"/>
              <a:t>LOF</a:t>
            </a:r>
            <a:r>
              <a:rPr lang="ko-KR" altLang="en-US" dirty="0"/>
              <a:t>의 결과물은 각 개체들의 주변 밀도를 고려한 이상치 스코어임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2212341"/>
            <a:ext cx="5044033" cy="4529027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63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181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-381000" y="-1"/>
            <a:ext cx="2736000" cy="685800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-264889" y="695884"/>
            <a:ext cx="270702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spcBef>
                <a:spcPct val="20000"/>
              </a:spcBef>
              <a:defRPr/>
            </a:pPr>
            <a:r>
              <a:rPr lang="en-US" sz="4400" dirty="0">
                <a:solidFill>
                  <a:schemeClr val="bg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25085" y="2170102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25085" y="2735850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25085" y="3308857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26" name="Straight Connector 9"/>
          <p:cNvCxnSpPr/>
          <p:nvPr/>
        </p:nvCxnSpPr>
        <p:spPr>
          <a:xfrm>
            <a:off x="1372723" y="271008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19"/>
          <p:cNvCxnSpPr/>
          <p:nvPr/>
        </p:nvCxnSpPr>
        <p:spPr>
          <a:xfrm>
            <a:off x="1372723" y="328371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20"/>
          <p:cNvCxnSpPr/>
          <p:nvPr/>
        </p:nvCxnSpPr>
        <p:spPr>
          <a:xfrm>
            <a:off x="1372723" y="3857343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76"/>
          <p:cNvSpPr/>
          <p:nvPr/>
        </p:nvSpPr>
        <p:spPr>
          <a:xfrm>
            <a:off x="2456081" y="2254938"/>
            <a:ext cx="518457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나눔스퀘어 Bold" panose="020B0600000101010101" pitchFamily="50" charset="-127"/>
                <a:cs typeface="Open Sans" panose="020B0606030504020204" pitchFamily="34" charset="0"/>
              </a:rPr>
              <a:t>Clustering: K-Means Clustering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나눔스퀘어 Bold" panose="020B0600000101010101" pitchFamily="50" charset="-127"/>
              <a:cs typeface="Open Sans" panose="020B0606030504020204" pitchFamily="34" charset="0"/>
            </a:endParaRPr>
          </a:p>
        </p:txBody>
      </p:sp>
      <p:sp>
        <p:nvSpPr>
          <p:cNvPr id="31" name="Rectangle 85"/>
          <p:cNvSpPr/>
          <p:nvPr/>
        </p:nvSpPr>
        <p:spPr>
          <a:xfrm>
            <a:off x="2456080" y="2826194"/>
            <a:ext cx="6294646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Clustering: Hierarchical Clustering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Rectangle 86"/>
          <p:cNvSpPr/>
          <p:nvPr/>
        </p:nvSpPr>
        <p:spPr>
          <a:xfrm>
            <a:off x="2456082" y="3397450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 smtClean="0">
                <a:solidFill>
                  <a:srgbClr val="535352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Anomaly Detection: Local Outlier Factor</a:t>
            </a:r>
            <a:endParaRPr lang="en-US" altLang="ko-KR" sz="2800" dirty="0">
              <a:solidFill>
                <a:srgbClr val="535352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25085" y="3907753"/>
            <a:ext cx="100823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fontAlgn="base"/>
            <a:r>
              <a:rPr lang="en-US" sz="2800" b="1" dirty="0" smtClean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en-US" sz="28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15" name="Straight Connector 120"/>
          <p:cNvCxnSpPr/>
          <p:nvPr/>
        </p:nvCxnSpPr>
        <p:spPr>
          <a:xfrm>
            <a:off x="1372723" y="4456239"/>
            <a:ext cx="7200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86"/>
          <p:cNvSpPr/>
          <p:nvPr/>
        </p:nvSpPr>
        <p:spPr>
          <a:xfrm>
            <a:off x="2456082" y="3996346"/>
            <a:ext cx="6116642" cy="3535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r>
              <a:rPr lang="en-US" altLang="ko-KR" sz="2800" dirty="0">
                <a:solidFill>
                  <a:srgbClr val="86002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Anomaly Detection: </a:t>
            </a:r>
            <a:r>
              <a:rPr lang="en-US" altLang="ko-KR" sz="2800" dirty="0" smtClean="0">
                <a:solidFill>
                  <a:srgbClr val="860020"/>
                </a:solidFill>
                <a:latin typeface="Gill Sans MT" panose="020B0502020104020203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Isolation Forest</a:t>
            </a:r>
            <a:endParaRPr lang="en-US" altLang="ko-KR" sz="2800" dirty="0">
              <a:solidFill>
                <a:srgbClr val="860020"/>
              </a:solidFill>
              <a:latin typeface="Gill Sans MT" panose="020B0502020104020203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64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8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기반 이상치 탐지 </a:t>
            </a:r>
            <a:r>
              <a:rPr lang="ko-KR" altLang="en-US" dirty="0" smtClean="0"/>
              <a:t>기법</a:t>
            </a:r>
            <a:r>
              <a:rPr lang="en-US" altLang="ko-KR" dirty="0" smtClean="0"/>
              <a:t>: Isolation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Isolation Forest (I-Forest)</a:t>
            </a:r>
          </a:p>
          <a:p>
            <a:pPr lvl="1"/>
            <a:r>
              <a:rPr lang="en-US" altLang="ko-KR" dirty="0" smtClean="0"/>
              <a:t>Motivation: </a:t>
            </a:r>
            <a:r>
              <a:rPr lang="en-US" altLang="ko-KR" dirty="0" smtClean="0">
                <a:solidFill>
                  <a:srgbClr val="0000FF"/>
                </a:solidFill>
              </a:rPr>
              <a:t>Few and Different</a:t>
            </a:r>
          </a:p>
          <a:p>
            <a:pPr lvl="2"/>
            <a:r>
              <a:rPr lang="ko-KR" altLang="en-US" dirty="0" smtClean="0"/>
              <a:t>소수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범주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이상치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개체수가 적음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소수 범주 데이터는 정상 범주 데이터와는 특정 속성 값이 많이 다를 가능성이 높음</a:t>
            </a:r>
            <a:endParaRPr lang="en-US" altLang="ko-KR" dirty="0" smtClean="0"/>
          </a:p>
          <a:p>
            <a:r>
              <a:rPr lang="ko-KR" altLang="en-US" dirty="0" smtClean="0"/>
              <a:t>하나의 객체를 </a:t>
            </a:r>
            <a:r>
              <a:rPr lang="ko-KR" altLang="en-US" dirty="0" smtClean="0"/>
              <a:t>고립</a:t>
            </a:r>
            <a:r>
              <a:rPr lang="en-US" altLang="ko-KR" baseline="30000" dirty="0" smtClean="0"/>
              <a:t>isolation</a:t>
            </a:r>
            <a:r>
              <a:rPr lang="ko-KR" altLang="en-US" dirty="0" smtClean="0"/>
              <a:t>시키는 </a:t>
            </a:r>
            <a:r>
              <a:rPr lang="en-US" altLang="ko-KR" dirty="0" smtClean="0"/>
              <a:t>Tree</a:t>
            </a:r>
            <a:r>
              <a:rPr lang="ko-KR" altLang="en-US" dirty="0" smtClean="0"/>
              <a:t>를 생성해보자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정상 데이터라면 고립시키는데 많은 </a:t>
            </a:r>
            <a:r>
              <a:rPr lang="ko-KR" altLang="en-US" dirty="0" smtClean="0"/>
              <a:t>분기</a:t>
            </a:r>
            <a:r>
              <a:rPr lang="en-US" altLang="ko-KR" baseline="30000" dirty="0" smtClean="0"/>
              <a:t>split</a:t>
            </a:r>
            <a:r>
              <a:rPr lang="ko-KR" altLang="en-US" dirty="0" smtClean="0"/>
              <a:t>가 </a:t>
            </a:r>
            <a:r>
              <a:rPr lang="ko-KR" altLang="en-US" dirty="0" smtClean="0"/>
              <a:t>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이상치 데이터라면 상대적으로 적은 </a:t>
            </a:r>
            <a:r>
              <a:rPr lang="ko-KR" altLang="en-US" dirty="0" smtClean="0"/>
              <a:t>분기</a:t>
            </a:r>
            <a:r>
              <a:rPr lang="en-US" altLang="ko-KR" baseline="30000" dirty="0" smtClean="0"/>
              <a:t>split</a:t>
            </a:r>
            <a:r>
              <a:rPr lang="ko-KR" altLang="en-US" dirty="0" smtClean="0"/>
              <a:t>만으로 </a:t>
            </a:r>
            <a:r>
              <a:rPr lang="ko-KR" altLang="en-US" dirty="0" smtClean="0"/>
              <a:t>고립 가능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34" y="4151753"/>
            <a:ext cx="4779214" cy="2651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759" y="4151753"/>
            <a:ext cx="2880417" cy="265148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65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6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기반 이상치 탐지 기법</a:t>
            </a:r>
            <a:r>
              <a:rPr lang="en-US" altLang="ko-KR" dirty="0"/>
              <a:t>: Isolation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I-Forest</a:t>
            </a:r>
          </a:p>
          <a:p>
            <a:pPr lvl="1"/>
            <a:r>
              <a:rPr lang="ko-KR" altLang="en-US" dirty="0" smtClean="0"/>
              <a:t>객체를 고립시킬 때까지 몇 번이나 </a:t>
            </a:r>
            <a:r>
              <a:rPr lang="ko-KR" altLang="en-US" dirty="0" smtClean="0"/>
              <a:t>분기</a:t>
            </a:r>
            <a:r>
              <a:rPr lang="en-US" altLang="ko-KR" baseline="30000" dirty="0" smtClean="0"/>
              <a:t>split</a:t>
            </a:r>
            <a:r>
              <a:rPr lang="ko-KR" altLang="en-US" dirty="0" smtClean="0"/>
              <a:t>를 </a:t>
            </a:r>
            <a:r>
              <a:rPr lang="ko-KR" altLang="en-US" dirty="0" smtClean="0"/>
              <a:t>했는지에 대한 정보로 이상치 점수를 부여할 수 있지 않을까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8" y="2508470"/>
            <a:ext cx="9001125" cy="34575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66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49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기반 이상치 탐지 기법</a:t>
            </a:r>
            <a:r>
              <a:rPr lang="en-US" altLang="ko-KR" dirty="0"/>
              <a:t>: Isolation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Isolation </a:t>
            </a:r>
            <a:r>
              <a:rPr lang="en-US" altLang="ko-KR" dirty="0"/>
              <a:t>Tree (</a:t>
            </a:r>
            <a:r>
              <a:rPr lang="en-US" altLang="ko-KR" dirty="0" err="1"/>
              <a:t>iTree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smtClean="0"/>
              <a:t>n</a:t>
            </a:r>
            <a:r>
              <a:rPr lang="ko-KR" altLang="en-US" dirty="0" smtClean="0"/>
              <a:t>개의 객체로 구성된 샘플 데이터 </a:t>
            </a:r>
            <a:r>
              <a:rPr lang="en-US" altLang="ko-KR" dirty="0" smtClean="0"/>
              <a:t>X</a:t>
            </a:r>
            <a:r>
              <a:rPr lang="ko-KR" altLang="en-US" dirty="0" smtClean="0"/>
              <a:t>는 </a:t>
            </a:r>
            <a:r>
              <a:rPr lang="ko-KR" altLang="en-US" dirty="0" smtClean="0">
                <a:solidFill>
                  <a:srgbClr val="0000FF"/>
                </a:solidFill>
              </a:rPr>
              <a:t>임의의 속성 </a:t>
            </a:r>
            <a:r>
              <a:rPr lang="en-US" altLang="ko-KR" dirty="0" smtClean="0">
                <a:solidFill>
                  <a:srgbClr val="0000FF"/>
                </a:solidFill>
              </a:rPr>
              <a:t>q</a:t>
            </a:r>
            <a:r>
              <a:rPr lang="ko-KR" altLang="en-US" dirty="0" smtClean="0">
                <a:solidFill>
                  <a:srgbClr val="0000FF"/>
                </a:solidFill>
              </a:rPr>
              <a:t>의 임의의 기준점 </a:t>
            </a:r>
            <a:r>
              <a:rPr lang="en-US" altLang="ko-KR" dirty="0" smtClean="0">
                <a:solidFill>
                  <a:srgbClr val="0000FF"/>
                </a:solidFill>
              </a:rPr>
              <a:t>p</a:t>
            </a:r>
            <a:r>
              <a:rPr lang="ko-KR" altLang="en-US" dirty="0" smtClean="0">
                <a:solidFill>
                  <a:srgbClr val="0000FF"/>
                </a:solidFill>
              </a:rPr>
              <a:t>를 사용</a:t>
            </a:r>
            <a:r>
              <a:rPr lang="ko-KR" altLang="en-US" dirty="0" smtClean="0"/>
              <a:t>하여 다음 조건을 만족할 때까지 </a:t>
            </a:r>
            <a:r>
              <a:rPr lang="ko-KR" altLang="en-US" dirty="0" smtClean="0">
                <a:solidFill>
                  <a:srgbClr val="0000FF"/>
                </a:solidFill>
              </a:rPr>
              <a:t>재귀적으로 분기를 수행</a:t>
            </a:r>
            <a:r>
              <a:rPr lang="ko-KR" altLang="en-US" dirty="0" smtClean="0"/>
              <a:t> </a:t>
            </a:r>
            <a:endParaRPr lang="en-US" altLang="ko-KR" dirty="0"/>
          </a:p>
          <a:p>
            <a:pPr lvl="2"/>
            <a:r>
              <a:rPr lang="en-US" altLang="ko-KR" dirty="0" smtClean="0"/>
              <a:t>Tree</a:t>
            </a:r>
            <a:r>
              <a:rPr lang="ko-KR" altLang="en-US" dirty="0" smtClean="0"/>
              <a:t>가 사전에 설정한 최대 깊이에 도달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영역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안에 단 하나의 객체만 존재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영역 </a:t>
            </a:r>
            <a:r>
              <a:rPr lang="en-US" altLang="ko-KR" dirty="0" smtClean="0"/>
              <a:t>X </a:t>
            </a:r>
            <a:r>
              <a:rPr lang="ko-KR" altLang="en-US" dirty="0" smtClean="0"/>
              <a:t>안에 존재하는 객체들이 모두 같은 입력 변수 값들을 가짐</a:t>
            </a:r>
            <a:r>
              <a:rPr lang="en-US" altLang="ko-KR" dirty="0" smtClean="0"/>
              <a:t> </a:t>
            </a:r>
          </a:p>
          <a:p>
            <a:pPr lvl="3"/>
            <a:endParaRPr lang="en-US" altLang="ko-KR" dirty="0" smtClean="0"/>
          </a:p>
          <a:p>
            <a:r>
              <a:rPr lang="en-US" altLang="ko-KR" dirty="0" smtClean="0"/>
              <a:t>Path Length (</a:t>
            </a:r>
            <a:r>
              <a:rPr lang="ko-KR" altLang="en-US" dirty="0" smtClean="0"/>
              <a:t>경로 길이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객체 </a:t>
            </a:r>
            <a:r>
              <a:rPr lang="en-US" altLang="ko-KR" dirty="0" smtClean="0"/>
              <a:t>x</a:t>
            </a:r>
            <a:r>
              <a:rPr lang="ko-KR" altLang="en-US" dirty="0" smtClean="0"/>
              <a:t>의 경로 길이 </a:t>
            </a:r>
            <a:r>
              <a:rPr lang="en-US" altLang="ko-KR" dirty="0" smtClean="0"/>
              <a:t>h(x)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Root node</a:t>
            </a:r>
            <a:r>
              <a:rPr lang="ko-KR" altLang="en-US" dirty="0" smtClean="0"/>
              <a:t>로부터 </a:t>
            </a:r>
            <a:r>
              <a:rPr lang="en-US" altLang="ko-KR" dirty="0" smtClean="0"/>
              <a:t>x</a:t>
            </a:r>
            <a:r>
              <a:rPr lang="ko-KR" altLang="en-US" dirty="0" smtClean="0"/>
              <a:t>가 속한 말단 노드까지 도달하기 위해 거쳐간 </a:t>
            </a:r>
            <a:r>
              <a:rPr lang="en-US" altLang="ko-KR" dirty="0"/>
              <a:t>e</a:t>
            </a:r>
            <a:r>
              <a:rPr lang="en-US" altLang="ko-KR" dirty="0" smtClean="0"/>
              <a:t>dge</a:t>
            </a:r>
            <a:r>
              <a:rPr lang="ko-KR" altLang="en-US" dirty="0" smtClean="0"/>
              <a:t>의 수로 정의됨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h(x)</a:t>
            </a:r>
            <a:r>
              <a:rPr lang="ko-KR" altLang="en-US" dirty="0" smtClean="0"/>
              <a:t>는 평균 기대 </a:t>
            </a:r>
            <a:r>
              <a:rPr lang="en-US" altLang="ko-KR" dirty="0" smtClean="0"/>
              <a:t>path length c(n)</a:t>
            </a:r>
            <a:r>
              <a:rPr lang="ko-KR" altLang="en-US" dirty="0" smtClean="0"/>
              <a:t>을 사용하여 다음과 같이 정규화 가능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7" y="5761109"/>
            <a:ext cx="8668924" cy="53790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67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828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기반 이상치 탐지 기법</a:t>
            </a:r>
            <a:r>
              <a:rPr lang="en-US" altLang="ko-KR" dirty="0"/>
              <a:t>: Isolation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이상치 스코어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en-US" altLang="ko-KR" dirty="0" smtClean="0"/>
              <a:t>x</a:t>
            </a:r>
            <a:r>
              <a:rPr lang="ko-KR" altLang="en-US" dirty="0" smtClean="0"/>
              <a:t>의 이상치 스코어 </a:t>
            </a:r>
            <a:r>
              <a:rPr lang="en-US" altLang="ko-KR" dirty="0" smtClean="0"/>
              <a:t>s</a:t>
            </a:r>
            <a:r>
              <a:rPr lang="ko-KR" altLang="en-US" dirty="0" smtClean="0"/>
              <a:t>는 다음과 같이 정의됨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When 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When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When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즉</a:t>
            </a:r>
            <a:r>
              <a:rPr lang="en-US" altLang="ko-KR" dirty="0" smtClean="0"/>
              <a:t>, Tree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path length</a:t>
            </a:r>
            <a:r>
              <a:rPr lang="ko-KR" altLang="en-US" dirty="0" smtClean="0"/>
              <a:t>가 짧을수록 이상치 스코어는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에 가까워지고</a:t>
            </a:r>
            <a:r>
              <a:rPr lang="en-US" altLang="ko-KR" dirty="0" smtClean="0"/>
              <a:t>, path length</a:t>
            </a:r>
            <a:r>
              <a:rPr lang="ko-KR" altLang="en-US" dirty="0" smtClean="0"/>
              <a:t>가 길수록 이상치 스코어는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가까워짐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479" y="2282702"/>
            <a:ext cx="2769066" cy="5141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13" y="3255944"/>
            <a:ext cx="2915412" cy="2529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13" y="3984368"/>
            <a:ext cx="2380488" cy="25298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13" y="4764752"/>
            <a:ext cx="2851404" cy="25298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68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93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기반 이상치 탐지 기법</a:t>
            </a:r>
            <a:r>
              <a:rPr lang="en-US" altLang="ko-KR" dirty="0"/>
              <a:t>: Isolation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이상치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점수 등고선 예시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2" y="1723876"/>
            <a:ext cx="4381500" cy="4371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84" y="1723876"/>
            <a:ext cx="4399763" cy="437197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69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0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Corbel" panose="020B0503020204020204" pitchFamily="34" charset="0"/>
              </a:rPr>
              <a:t>군집화 수행 시 고려 사항</a:t>
            </a:r>
            <a:endParaRPr lang="en-US" altLang="ko-KR" dirty="0">
              <a:latin typeface="Corbel" panose="020B0503020204020204" pitchFamily="34" charset="0"/>
            </a:endParaRP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Corbel" panose="020B0503020204020204" pitchFamily="34" charset="0"/>
              </a:rPr>
              <a:t>최적의 군집 수 결정</a:t>
            </a:r>
          </a:p>
          <a:p>
            <a:endParaRPr lang="ko-KR" altLang="en-US" dirty="0"/>
          </a:p>
        </p:txBody>
      </p:sp>
      <p:grpSp>
        <p:nvGrpSpPr>
          <p:cNvPr id="6" name="Group 3"/>
          <p:cNvGrpSpPr>
            <a:grpSpLocks noChangeAspect="1"/>
          </p:cNvGrpSpPr>
          <p:nvPr/>
        </p:nvGrpSpPr>
        <p:grpSpPr bwMode="auto">
          <a:xfrm>
            <a:off x="685800" y="2655912"/>
            <a:ext cx="3344863" cy="819150"/>
            <a:chOff x="2464" y="2296"/>
            <a:chExt cx="2634" cy="646"/>
          </a:xfrm>
        </p:grpSpPr>
        <p:sp>
          <p:nvSpPr>
            <p:cNvPr id="7" name="Oval 4"/>
            <p:cNvSpPr>
              <a:spLocks noChangeAspect="1" noChangeArrowheads="1"/>
            </p:cNvSpPr>
            <p:nvPr/>
          </p:nvSpPr>
          <p:spPr bwMode="auto">
            <a:xfrm>
              <a:off x="4564" y="2730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" name="Oval 5"/>
            <p:cNvSpPr>
              <a:spLocks noChangeAspect="1" noChangeArrowheads="1"/>
            </p:cNvSpPr>
            <p:nvPr/>
          </p:nvSpPr>
          <p:spPr bwMode="auto">
            <a:xfrm>
              <a:off x="4312" y="2842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9" name="Oval 6"/>
            <p:cNvSpPr>
              <a:spLocks noChangeAspect="1" noChangeArrowheads="1"/>
            </p:cNvSpPr>
            <p:nvPr/>
          </p:nvSpPr>
          <p:spPr bwMode="auto">
            <a:xfrm>
              <a:off x="4466" y="2856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0" name="Oval 7"/>
            <p:cNvSpPr>
              <a:spLocks noChangeAspect="1" noChangeArrowheads="1"/>
            </p:cNvSpPr>
            <p:nvPr/>
          </p:nvSpPr>
          <p:spPr bwMode="auto">
            <a:xfrm>
              <a:off x="4410" y="2744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1" name="Oval 8"/>
            <p:cNvSpPr>
              <a:spLocks noChangeAspect="1" noChangeArrowheads="1"/>
            </p:cNvSpPr>
            <p:nvPr/>
          </p:nvSpPr>
          <p:spPr bwMode="auto">
            <a:xfrm>
              <a:off x="4326" y="2478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2" name="Oval 9"/>
            <p:cNvSpPr>
              <a:spLocks noChangeAspect="1" noChangeArrowheads="1"/>
            </p:cNvSpPr>
            <p:nvPr/>
          </p:nvSpPr>
          <p:spPr bwMode="auto">
            <a:xfrm>
              <a:off x="4158" y="2422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3" name="Oval 10"/>
            <p:cNvSpPr>
              <a:spLocks noChangeAspect="1" noChangeArrowheads="1"/>
            </p:cNvSpPr>
            <p:nvPr/>
          </p:nvSpPr>
          <p:spPr bwMode="auto">
            <a:xfrm>
              <a:off x="4242" y="2296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4" name="Oval 11"/>
            <p:cNvSpPr>
              <a:spLocks noChangeAspect="1" noChangeArrowheads="1"/>
            </p:cNvSpPr>
            <p:nvPr/>
          </p:nvSpPr>
          <p:spPr bwMode="auto">
            <a:xfrm>
              <a:off x="4788" y="2716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5" name="Oval 12"/>
            <p:cNvSpPr>
              <a:spLocks noChangeAspect="1" noChangeArrowheads="1"/>
            </p:cNvSpPr>
            <p:nvPr/>
          </p:nvSpPr>
          <p:spPr bwMode="auto">
            <a:xfrm>
              <a:off x="5012" y="2618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6" name="Oval 13"/>
            <p:cNvSpPr>
              <a:spLocks noChangeAspect="1" noChangeArrowheads="1"/>
            </p:cNvSpPr>
            <p:nvPr/>
          </p:nvSpPr>
          <p:spPr bwMode="auto">
            <a:xfrm>
              <a:off x="4788" y="2534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7" name="Oval 14"/>
            <p:cNvSpPr>
              <a:spLocks noChangeAspect="1" noChangeArrowheads="1"/>
            </p:cNvSpPr>
            <p:nvPr/>
          </p:nvSpPr>
          <p:spPr bwMode="auto">
            <a:xfrm flipV="1">
              <a:off x="2870" y="2422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8" name="Oval 15"/>
            <p:cNvSpPr>
              <a:spLocks noChangeAspect="1" noChangeArrowheads="1"/>
            </p:cNvSpPr>
            <p:nvPr/>
          </p:nvSpPr>
          <p:spPr bwMode="auto">
            <a:xfrm flipV="1">
              <a:off x="2618" y="2310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19" name="Oval 16"/>
            <p:cNvSpPr>
              <a:spLocks noChangeAspect="1" noChangeArrowheads="1"/>
            </p:cNvSpPr>
            <p:nvPr/>
          </p:nvSpPr>
          <p:spPr bwMode="auto">
            <a:xfrm flipV="1">
              <a:off x="2772" y="2296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20" name="Oval 17"/>
            <p:cNvSpPr>
              <a:spLocks noChangeAspect="1" noChangeArrowheads="1"/>
            </p:cNvSpPr>
            <p:nvPr/>
          </p:nvSpPr>
          <p:spPr bwMode="auto">
            <a:xfrm flipV="1">
              <a:off x="2716" y="2408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21" name="Oval 18"/>
            <p:cNvSpPr>
              <a:spLocks noChangeAspect="1" noChangeArrowheads="1"/>
            </p:cNvSpPr>
            <p:nvPr/>
          </p:nvSpPr>
          <p:spPr bwMode="auto">
            <a:xfrm flipV="1">
              <a:off x="2632" y="2674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22" name="Oval 19"/>
            <p:cNvSpPr>
              <a:spLocks noChangeAspect="1" noChangeArrowheads="1"/>
            </p:cNvSpPr>
            <p:nvPr/>
          </p:nvSpPr>
          <p:spPr bwMode="auto">
            <a:xfrm flipV="1">
              <a:off x="2464" y="2730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23" name="Oval 20"/>
            <p:cNvSpPr>
              <a:spLocks noChangeAspect="1" noChangeArrowheads="1"/>
            </p:cNvSpPr>
            <p:nvPr/>
          </p:nvSpPr>
          <p:spPr bwMode="auto">
            <a:xfrm flipV="1">
              <a:off x="2548" y="2856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24" name="Oval 21"/>
            <p:cNvSpPr>
              <a:spLocks noChangeAspect="1" noChangeArrowheads="1"/>
            </p:cNvSpPr>
            <p:nvPr/>
          </p:nvSpPr>
          <p:spPr bwMode="auto">
            <a:xfrm flipV="1">
              <a:off x="3094" y="2436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25" name="Oval 22"/>
            <p:cNvSpPr>
              <a:spLocks noChangeAspect="1" noChangeArrowheads="1"/>
            </p:cNvSpPr>
            <p:nvPr/>
          </p:nvSpPr>
          <p:spPr bwMode="auto">
            <a:xfrm flipV="1">
              <a:off x="3318" y="2534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26" name="Oval 23"/>
            <p:cNvSpPr>
              <a:spLocks noChangeAspect="1" noChangeArrowheads="1"/>
            </p:cNvSpPr>
            <p:nvPr/>
          </p:nvSpPr>
          <p:spPr bwMode="auto">
            <a:xfrm flipV="1">
              <a:off x="3094" y="2618"/>
              <a:ext cx="86" cy="8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27" name="Rectangle 87"/>
          <p:cNvSpPr>
            <a:spLocks noChangeArrowheads="1"/>
          </p:cNvSpPr>
          <p:nvPr/>
        </p:nvSpPr>
        <p:spPr bwMode="auto">
          <a:xfrm>
            <a:off x="990600" y="3798912"/>
            <a:ext cx="2286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1600">
                <a:latin typeface="Gill Sans MT" panose="020B0502020104020203" pitchFamily="34" charset="0"/>
                <a:ea typeface="굴림" charset="-127"/>
                <a:cs typeface="Times New Roman" pitchFamily="18" charset="0"/>
              </a:rPr>
              <a:t>How many clusters?</a:t>
            </a:r>
            <a:endParaRPr lang="en-US" altLang="ko-KR" sz="1600">
              <a:latin typeface="Gill Sans MT" panose="020B0502020104020203" pitchFamily="34" charset="0"/>
              <a:ea typeface="굴림" charset="-127"/>
            </a:endParaRPr>
          </a:p>
        </p:txBody>
      </p:sp>
      <p:grpSp>
        <p:nvGrpSpPr>
          <p:cNvPr id="28" name="Group 66"/>
          <p:cNvGrpSpPr>
            <a:grpSpLocks/>
          </p:cNvGrpSpPr>
          <p:nvPr/>
        </p:nvGrpSpPr>
        <p:grpSpPr bwMode="auto">
          <a:xfrm>
            <a:off x="4960938" y="4865712"/>
            <a:ext cx="3344862" cy="822325"/>
            <a:chOff x="3125" y="2592"/>
            <a:chExt cx="2107" cy="518"/>
          </a:xfrm>
        </p:grpSpPr>
        <p:sp>
          <p:nvSpPr>
            <p:cNvPr id="29" name="AutoShape 67"/>
            <p:cNvSpPr>
              <a:spLocks noChangeAspect="1" noChangeArrowheads="1"/>
            </p:cNvSpPr>
            <p:nvPr/>
          </p:nvSpPr>
          <p:spPr bwMode="auto">
            <a:xfrm>
              <a:off x="4805" y="2940"/>
              <a:ext cx="69" cy="69"/>
            </a:xfrm>
            <a:prstGeom prst="diamond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30" name="AutoShape 68"/>
            <p:cNvSpPr>
              <a:spLocks noChangeAspect="1" noChangeArrowheads="1"/>
            </p:cNvSpPr>
            <p:nvPr/>
          </p:nvSpPr>
          <p:spPr bwMode="auto">
            <a:xfrm>
              <a:off x="4603" y="3030"/>
              <a:ext cx="69" cy="69"/>
            </a:xfrm>
            <a:prstGeom prst="diamond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31" name="AutoShape 69"/>
            <p:cNvSpPr>
              <a:spLocks noChangeAspect="1" noChangeArrowheads="1"/>
            </p:cNvSpPr>
            <p:nvPr/>
          </p:nvSpPr>
          <p:spPr bwMode="auto">
            <a:xfrm>
              <a:off x="4726" y="3041"/>
              <a:ext cx="69" cy="69"/>
            </a:xfrm>
            <a:prstGeom prst="diamond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32" name="AutoShape 70"/>
            <p:cNvSpPr>
              <a:spLocks noChangeAspect="1" noChangeArrowheads="1"/>
            </p:cNvSpPr>
            <p:nvPr/>
          </p:nvSpPr>
          <p:spPr bwMode="auto">
            <a:xfrm>
              <a:off x="4682" y="2951"/>
              <a:ext cx="68" cy="69"/>
            </a:xfrm>
            <a:prstGeom prst="diamond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33" name="AutoShape 71"/>
            <p:cNvSpPr>
              <a:spLocks noChangeAspect="1" noChangeArrowheads="1"/>
            </p:cNvSpPr>
            <p:nvPr/>
          </p:nvSpPr>
          <p:spPr bwMode="auto">
            <a:xfrm>
              <a:off x="4614" y="2738"/>
              <a:ext cx="69" cy="6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34" name="AutoShape 72"/>
            <p:cNvSpPr>
              <a:spLocks noChangeAspect="1" noChangeArrowheads="1"/>
            </p:cNvSpPr>
            <p:nvPr/>
          </p:nvSpPr>
          <p:spPr bwMode="auto">
            <a:xfrm>
              <a:off x="4480" y="2693"/>
              <a:ext cx="69" cy="6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35" name="AutoShape 73"/>
            <p:cNvSpPr>
              <a:spLocks noChangeAspect="1" noChangeArrowheads="1"/>
            </p:cNvSpPr>
            <p:nvPr/>
          </p:nvSpPr>
          <p:spPr bwMode="auto">
            <a:xfrm>
              <a:off x="4547" y="2592"/>
              <a:ext cx="69" cy="6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36" name="AutoShape 74"/>
            <p:cNvSpPr>
              <a:spLocks noChangeAspect="1" noChangeArrowheads="1"/>
            </p:cNvSpPr>
            <p:nvPr/>
          </p:nvSpPr>
          <p:spPr bwMode="auto">
            <a:xfrm>
              <a:off x="4984" y="2929"/>
              <a:ext cx="69" cy="69"/>
            </a:xfrm>
            <a:prstGeom prst="diamond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37" name="AutoShape 75"/>
            <p:cNvSpPr>
              <a:spLocks noChangeAspect="1" noChangeArrowheads="1"/>
            </p:cNvSpPr>
            <p:nvPr/>
          </p:nvSpPr>
          <p:spPr bwMode="auto">
            <a:xfrm>
              <a:off x="5163" y="2850"/>
              <a:ext cx="69" cy="69"/>
            </a:xfrm>
            <a:prstGeom prst="diamond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38" name="AutoShape 76"/>
            <p:cNvSpPr>
              <a:spLocks noChangeAspect="1" noChangeArrowheads="1"/>
            </p:cNvSpPr>
            <p:nvPr/>
          </p:nvSpPr>
          <p:spPr bwMode="auto">
            <a:xfrm>
              <a:off x="4984" y="2783"/>
              <a:ext cx="69" cy="69"/>
            </a:xfrm>
            <a:prstGeom prst="diamond">
              <a:avLst/>
            </a:prstGeom>
            <a:solidFill>
              <a:srgbClr val="FF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39" name="AutoShape 77"/>
            <p:cNvSpPr>
              <a:spLocks noChangeAspect="1" noChangeArrowheads="1"/>
            </p:cNvSpPr>
            <p:nvPr/>
          </p:nvSpPr>
          <p:spPr bwMode="auto">
            <a:xfrm flipV="1">
              <a:off x="3450" y="2693"/>
              <a:ext cx="69" cy="6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40" name="AutoShape 78"/>
            <p:cNvSpPr>
              <a:spLocks noChangeAspect="1" noChangeArrowheads="1"/>
            </p:cNvSpPr>
            <p:nvPr/>
          </p:nvSpPr>
          <p:spPr bwMode="auto">
            <a:xfrm flipV="1">
              <a:off x="3248" y="2603"/>
              <a:ext cx="69" cy="6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41" name="AutoShape 79"/>
            <p:cNvSpPr>
              <a:spLocks noChangeAspect="1" noChangeArrowheads="1"/>
            </p:cNvSpPr>
            <p:nvPr/>
          </p:nvSpPr>
          <p:spPr bwMode="auto">
            <a:xfrm flipV="1">
              <a:off x="3371" y="2592"/>
              <a:ext cx="69" cy="6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42" name="AutoShape 80"/>
            <p:cNvSpPr>
              <a:spLocks noChangeAspect="1" noChangeArrowheads="1"/>
            </p:cNvSpPr>
            <p:nvPr/>
          </p:nvSpPr>
          <p:spPr bwMode="auto">
            <a:xfrm flipV="1">
              <a:off x="3327" y="2682"/>
              <a:ext cx="68" cy="6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43" name="AutoShape 81"/>
            <p:cNvSpPr>
              <a:spLocks noChangeAspect="1" noChangeArrowheads="1"/>
            </p:cNvSpPr>
            <p:nvPr/>
          </p:nvSpPr>
          <p:spPr bwMode="auto">
            <a:xfrm flipV="1">
              <a:off x="3259" y="2895"/>
              <a:ext cx="69" cy="69"/>
            </a:xfrm>
            <a:prstGeom prst="flowChartExtra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44" name="AutoShape 82"/>
            <p:cNvSpPr>
              <a:spLocks noChangeAspect="1" noChangeArrowheads="1"/>
            </p:cNvSpPr>
            <p:nvPr/>
          </p:nvSpPr>
          <p:spPr bwMode="auto">
            <a:xfrm flipV="1">
              <a:off x="3125" y="2940"/>
              <a:ext cx="69" cy="69"/>
            </a:xfrm>
            <a:prstGeom prst="flowChartExtra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45" name="AutoShape 83"/>
            <p:cNvSpPr>
              <a:spLocks noChangeAspect="1" noChangeArrowheads="1"/>
            </p:cNvSpPr>
            <p:nvPr/>
          </p:nvSpPr>
          <p:spPr bwMode="auto">
            <a:xfrm flipV="1">
              <a:off x="3192" y="3041"/>
              <a:ext cx="69" cy="69"/>
            </a:xfrm>
            <a:prstGeom prst="flowChartExtract">
              <a:avLst/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46" name="AutoShape 84"/>
            <p:cNvSpPr>
              <a:spLocks noChangeAspect="1" noChangeArrowheads="1"/>
            </p:cNvSpPr>
            <p:nvPr/>
          </p:nvSpPr>
          <p:spPr bwMode="auto">
            <a:xfrm flipV="1">
              <a:off x="3629" y="2704"/>
              <a:ext cx="69" cy="6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47" name="AutoShape 85"/>
            <p:cNvSpPr>
              <a:spLocks noChangeAspect="1" noChangeArrowheads="1"/>
            </p:cNvSpPr>
            <p:nvPr/>
          </p:nvSpPr>
          <p:spPr bwMode="auto">
            <a:xfrm flipV="1">
              <a:off x="3808" y="2783"/>
              <a:ext cx="69" cy="6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48" name="AutoShape 86"/>
            <p:cNvSpPr>
              <a:spLocks noChangeAspect="1" noChangeArrowheads="1"/>
            </p:cNvSpPr>
            <p:nvPr/>
          </p:nvSpPr>
          <p:spPr bwMode="auto">
            <a:xfrm flipV="1">
              <a:off x="3629" y="2850"/>
              <a:ext cx="69" cy="6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49" name="Rectangle 88"/>
          <p:cNvSpPr>
            <a:spLocks noChangeArrowheads="1"/>
          </p:cNvSpPr>
          <p:nvPr/>
        </p:nvSpPr>
        <p:spPr bwMode="auto">
          <a:xfrm>
            <a:off x="5418138" y="5900762"/>
            <a:ext cx="2286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1600">
                <a:latin typeface="Gill Sans MT" panose="020B0502020104020203" pitchFamily="34" charset="0"/>
                <a:cs typeface="Times New Roman" pitchFamily="18" charset="0"/>
              </a:rPr>
              <a:t>Four Clusters</a:t>
            </a:r>
            <a:r>
              <a:rPr lang="en-US" altLang="ko-KR" sz="1600">
                <a:latin typeface="Gill Sans MT" panose="020B0502020104020203" pitchFamily="34" charset="0"/>
              </a:rPr>
              <a:t> </a:t>
            </a:r>
          </a:p>
        </p:txBody>
      </p:sp>
      <p:grpSp>
        <p:nvGrpSpPr>
          <p:cNvPr id="50" name="Group 45"/>
          <p:cNvGrpSpPr>
            <a:grpSpLocks/>
          </p:cNvGrpSpPr>
          <p:nvPr/>
        </p:nvGrpSpPr>
        <p:grpSpPr bwMode="auto">
          <a:xfrm>
            <a:off x="685800" y="4865712"/>
            <a:ext cx="3344863" cy="819150"/>
            <a:chOff x="432" y="2592"/>
            <a:chExt cx="2107" cy="516"/>
          </a:xfrm>
        </p:grpSpPr>
        <p:sp>
          <p:nvSpPr>
            <p:cNvPr id="51" name="AutoShape 46"/>
            <p:cNvSpPr>
              <a:spLocks noChangeAspect="1" noChangeArrowheads="1"/>
            </p:cNvSpPr>
            <p:nvPr/>
          </p:nvSpPr>
          <p:spPr bwMode="auto">
            <a:xfrm>
              <a:off x="2112" y="2939"/>
              <a:ext cx="69" cy="68"/>
            </a:xfrm>
            <a:prstGeom prst="triangle">
              <a:avLst>
                <a:gd name="adj" fmla="val 50000"/>
              </a:avLst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52" name="AutoShape 47"/>
            <p:cNvSpPr>
              <a:spLocks noChangeAspect="1" noChangeArrowheads="1"/>
            </p:cNvSpPr>
            <p:nvPr/>
          </p:nvSpPr>
          <p:spPr bwMode="auto">
            <a:xfrm>
              <a:off x="1910" y="3028"/>
              <a:ext cx="69" cy="69"/>
            </a:xfrm>
            <a:prstGeom prst="triangle">
              <a:avLst>
                <a:gd name="adj" fmla="val 50000"/>
              </a:avLst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53" name="AutoShape 48"/>
            <p:cNvSpPr>
              <a:spLocks noChangeAspect="1" noChangeArrowheads="1"/>
            </p:cNvSpPr>
            <p:nvPr/>
          </p:nvSpPr>
          <p:spPr bwMode="auto">
            <a:xfrm>
              <a:off x="2033" y="3039"/>
              <a:ext cx="69" cy="69"/>
            </a:xfrm>
            <a:prstGeom prst="triangle">
              <a:avLst>
                <a:gd name="adj" fmla="val 50000"/>
              </a:avLst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54" name="AutoShape 49"/>
            <p:cNvSpPr>
              <a:spLocks noChangeAspect="1" noChangeArrowheads="1"/>
            </p:cNvSpPr>
            <p:nvPr/>
          </p:nvSpPr>
          <p:spPr bwMode="auto">
            <a:xfrm>
              <a:off x="1989" y="2950"/>
              <a:ext cx="68" cy="69"/>
            </a:xfrm>
            <a:prstGeom prst="triangle">
              <a:avLst>
                <a:gd name="adj" fmla="val 50000"/>
              </a:avLst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55" name="AutoShape 50"/>
            <p:cNvSpPr>
              <a:spLocks noChangeAspect="1" noChangeArrowheads="1"/>
            </p:cNvSpPr>
            <p:nvPr/>
          </p:nvSpPr>
          <p:spPr bwMode="auto">
            <a:xfrm>
              <a:off x="1921" y="2737"/>
              <a:ext cx="69" cy="69"/>
            </a:xfrm>
            <a:prstGeom prst="triangle">
              <a:avLst>
                <a:gd name="adj" fmla="val 50000"/>
              </a:avLst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56" name="AutoShape 51"/>
            <p:cNvSpPr>
              <a:spLocks noChangeAspect="1" noChangeArrowheads="1"/>
            </p:cNvSpPr>
            <p:nvPr/>
          </p:nvSpPr>
          <p:spPr bwMode="auto">
            <a:xfrm>
              <a:off x="1787" y="2693"/>
              <a:ext cx="69" cy="68"/>
            </a:xfrm>
            <a:prstGeom prst="triangle">
              <a:avLst>
                <a:gd name="adj" fmla="val 50000"/>
              </a:avLst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57" name="AutoShape 52"/>
            <p:cNvSpPr>
              <a:spLocks noChangeAspect="1" noChangeArrowheads="1"/>
            </p:cNvSpPr>
            <p:nvPr/>
          </p:nvSpPr>
          <p:spPr bwMode="auto">
            <a:xfrm>
              <a:off x="1854" y="2592"/>
              <a:ext cx="69" cy="69"/>
            </a:xfrm>
            <a:prstGeom prst="triangle">
              <a:avLst>
                <a:gd name="adj" fmla="val 50000"/>
              </a:avLst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58" name="AutoShape 53"/>
            <p:cNvSpPr>
              <a:spLocks noChangeAspect="1" noChangeArrowheads="1"/>
            </p:cNvSpPr>
            <p:nvPr/>
          </p:nvSpPr>
          <p:spPr bwMode="auto">
            <a:xfrm>
              <a:off x="2291" y="2927"/>
              <a:ext cx="69" cy="69"/>
            </a:xfrm>
            <a:prstGeom prst="triangle">
              <a:avLst>
                <a:gd name="adj" fmla="val 50000"/>
              </a:avLst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59" name="AutoShape 54"/>
            <p:cNvSpPr>
              <a:spLocks noChangeAspect="1" noChangeArrowheads="1"/>
            </p:cNvSpPr>
            <p:nvPr/>
          </p:nvSpPr>
          <p:spPr bwMode="auto">
            <a:xfrm>
              <a:off x="2470" y="2849"/>
              <a:ext cx="69" cy="69"/>
            </a:xfrm>
            <a:prstGeom prst="triangle">
              <a:avLst>
                <a:gd name="adj" fmla="val 50000"/>
              </a:avLst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60" name="AutoShape 55"/>
            <p:cNvSpPr>
              <a:spLocks noChangeAspect="1" noChangeArrowheads="1"/>
            </p:cNvSpPr>
            <p:nvPr/>
          </p:nvSpPr>
          <p:spPr bwMode="auto">
            <a:xfrm>
              <a:off x="2291" y="2782"/>
              <a:ext cx="69" cy="69"/>
            </a:xfrm>
            <a:prstGeom prst="triangle">
              <a:avLst>
                <a:gd name="adj" fmla="val 50000"/>
              </a:avLst>
            </a:prstGeom>
            <a:solidFill>
              <a:srgbClr val="3366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61" name="Rectangle 56"/>
            <p:cNvSpPr>
              <a:spLocks noChangeAspect="1" noChangeArrowheads="1"/>
            </p:cNvSpPr>
            <p:nvPr/>
          </p:nvSpPr>
          <p:spPr bwMode="auto">
            <a:xfrm flipV="1">
              <a:off x="757" y="2693"/>
              <a:ext cx="69" cy="6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62" name="Rectangle 57"/>
            <p:cNvSpPr>
              <a:spLocks noChangeAspect="1" noChangeArrowheads="1"/>
            </p:cNvSpPr>
            <p:nvPr/>
          </p:nvSpPr>
          <p:spPr bwMode="auto">
            <a:xfrm flipV="1">
              <a:off x="555" y="2603"/>
              <a:ext cx="69" cy="6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63" name="Rectangle 58"/>
            <p:cNvSpPr>
              <a:spLocks noChangeAspect="1" noChangeArrowheads="1"/>
            </p:cNvSpPr>
            <p:nvPr/>
          </p:nvSpPr>
          <p:spPr bwMode="auto">
            <a:xfrm flipV="1">
              <a:off x="678" y="2592"/>
              <a:ext cx="69" cy="6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64" name="Rectangle 59"/>
            <p:cNvSpPr>
              <a:spLocks noChangeAspect="1" noChangeArrowheads="1"/>
            </p:cNvSpPr>
            <p:nvPr/>
          </p:nvSpPr>
          <p:spPr bwMode="auto">
            <a:xfrm flipV="1">
              <a:off x="634" y="2681"/>
              <a:ext cx="68" cy="6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65" name="Rectangle 60"/>
            <p:cNvSpPr>
              <a:spLocks noChangeAspect="1" noChangeArrowheads="1"/>
            </p:cNvSpPr>
            <p:nvPr/>
          </p:nvSpPr>
          <p:spPr bwMode="auto">
            <a:xfrm flipV="1">
              <a:off x="566" y="2894"/>
              <a:ext cx="69" cy="6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66" name="Rectangle 61"/>
            <p:cNvSpPr>
              <a:spLocks noChangeAspect="1" noChangeArrowheads="1"/>
            </p:cNvSpPr>
            <p:nvPr/>
          </p:nvSpPr>
          <p:spPr bwMode="auto">
            <a:xfrm flipV="1">
              <a:off x="432" y="2939"/>
              <a:ext cx="69" cy="6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67" name="Rectangle 62"/>
            <p:cNvSpPr>
              <a:spLocks noChangeAspect="1" noChangeArrowheads="1"/>
            </p:cNvSpPr>
            <p:nvPr/>
          </p:nvSpPr>
          <p:spPr bwMode="auto">
            <a:xfrm flipV="1">
              <a:off x="499" y="3039"/>
              <a:ext cx="69" cy="6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68" name="Rectangle 63"/>
            <p:cNvSpPr>
              <a:spLocks noChangeAspect="1" noChangeArrowheads="1"/>
            </p:cNvSpPr>
            <p:nvPr/>
          </p:nvSpPr>
          <p:spPr bwMode="auto">
            <a:xfrm flipV="1">
              <a:off x="936" y="2704"/>
              <a:ext cx="69" cy="6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69" name="Rectangle 64"/>
            <p:cNvSpPr>
              <a:spLocks noChangeAspect="1" noChangeArrowheads="1"/>
            </p:cNvSpPr>
            <p:nvPr/>
          </p:nvSpPr>
          <p:spPr bwMode="auto">
            <a:xfrm flipV="1">
              <a:off x="1115" y="2782"/>
              <a:ext cx="69" cy="6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70" name="Rectangle 65"/>
            <p:cNvSpPr>
              <a:spLocks noChangeAspect="1" noChangeArrowheads="1"/>
            </p:cNvSpPr>
            <p:nvPr/>
          </p:nvSpPr>
          <p:spPr bwMode="auto">
            <a:xfrm flipV="1">
              <a:off x="936" y="2849"/>
              <a:ext cx="69" cy="69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71" name="Rectangle 89"/>
          <p:cNvSpPr>
            <a:spLocks noChangeArrowheads="1"/>
          </p:cNvSpPr>
          <p:nvPr/>
        </p:nvSpPr>
        <p:spPr bwMode="auto">
          <a:xfrm>
            <a:off x="990600" y="5900762"/>
            <a:ext cx="2286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1600">
                <a:latin typeface="Gill Sans MT" panose="020B0502020104020203" pitchFamily="34" charset="0"/>
                <a:cs typeface="Times New Roman" pitchFamily="18" charset="0"/>
              </a:rPr>
              <a:t>Two Clusters</a:t>
            </a:r>
            <a:r>
              <a:rPr lang="en-US" altLang="ko-KR" sz="1600">
                <a:latin typeface="Gill Sans MT" panose="020B0502020104020203" pitchFamily="34" charset="0"/>
              </a:rPr>
              <a:t> </a:t>
            </a:r>
          </a:p>
        </p:txBody>
      </p:sp>
      <p:grpSp>
        <p:nvGrpSpPr>
          <p:cNvPr id="72" name="Group 24"/>
          <p:cNvGrpSpPr>
            <a:grpSpLocks/>
          </p:cNvGrpSpPr>
          <p:nvPr/>
        </p:nvGrpSpPr>
        <p:grpSpPr bwMode="auto">
          <a:xfrm>
            <a:off x="4960938" y="2655912"/>
            <a:ext cx="3344862" cy="822325"/>
            <a:chOff x="3125" y="1200"/>
            <a:chExt cx="2107" cy="518"/>
          </a:xfrm>
        </p:grpSpPr>
        <p:sp>
          <p:nvSpPr>
            <p:cNvPr id="73" name="AutoShape 25"/>
            <p:cNvSpPr>
              <a:spLocks noChangeAspect="1" noChangeArrowheads="1"/>
            </p:cNvSpPr>
            <p:nvPr/>
          </p:nvSpPr>
          <p:spPr bwMode="auto">
            <a:xfrm>
              <a:off x="4805" y="1548"/>
              <a:ext cx="69" cy="69"/>
            </a:xfrm>
            <a:prstGeom prst="diamond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74" name="AutoShape 26"/>
            <p:cNvSpPr>
              <a:spLocks noChangeAspect="1" noChangeArrowheads="1"/>
            </p:cNvSpPr>
            <p:nvPr/>
          </p:nvSpPr>
          <p:spPr bwMode="auto">
            <a:xfrm>
              <a:off x="4603" y="1638"/>
              <a:ext cx="69" cy="69"/>
            </a:xfrm>
            <a:prstGeom prst="diamond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75" name="AutoShape 27"/>
            <p:cNvSpPr>
              <a:spLocks noChangeAspect="1" noChangeArrowheads="1"/>
            </p:cNvSpPr>
            <p:nvPr/>
          </p:nvSpPr>
          <p:spPr bwMode="auto">
            <a:xfrm>
              <a:off x="4726" y="1649"/>
              <a:ext cx="69" cy="69"/>
            </a:xfrm>
            <a:prstGeom prst="diamond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76" name="AutoShape 28"/>
            <p:cNvSpPr>
              <a:spLocks noChangeAspect="1" noChangeArrowheads="1"/>
            </p:cNvSpPr>
            <p:nvPr/>
          </p:nvSpPr>
          <p:spPr bwMode="auto">
            <a:xfrm>
              <a:off x="4682" y="1559"/>
              <a:ext cx="68" cy="69"/>
            </a:xfrm>
            <a:prstGeom prst="diamond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77" name="AutoShape 29"/>
            <p:cNvSpPr>
              <a:spLocks noChangeAspect="1" noChangeArrowheads="1"/>
            </p:cNvSpPr>
            <p:nvPr/>
          </p:nvSpPr>
          <p:spPr bwMode="auto">
            <a:xfrm>
              <a:off x="4614" y="1346"/>
              <a:ext cx="69" cy="6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78" name="AutoShape 30"/>
            <p:cNvSpPr>
              <a:spLocks noChangeAspect="1" noChangeArrowheads="1"/>
            </p:cNvSpPr>
            <p:nvPr/>
          </p:nvSpPr>
          <p:spPr bwMode="auto">
            <a:xfrm>
              <a:off x="4480" y="1301"/>
              <a:ext cx="69" cy="6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79" name="AutoShape 31"/>
            <p:cNvSpPr>
              <a:spLocks noChangeAspect="1" noChangeArrowheads="1"/>
            </p:cNvSpPr>
            <p:nvPr/>
          </p:nvSpPr>
          <p:spPr bwMode="auto">
            <a:xfrm>
              <a:off x="4547" y="1200"/>
              <a:ext cx="69" cy="69"/>
            </a:xfrm>
            <a:prstGeom prst="star5">
              <a:avLst/>
            </a:prstGeom>
            <a:solidFill>
              <a:schemeClr val="accent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0" name="Rectangle 32"/>
            <p:cNvSpPr>
              <a:spLocks noChangeAspect="1" noChangeArrowheads="1"/>
            </p:cNvSpPr>
            <p:nvPr/>
          </p:nvSpPr>
          <p:spPr bwMode="auto">
            <a:xfrm>
              <a:off x="4984" y="1537"/>
              <a:ext cx="69" cy="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1" name="Rectangle 33"/>
            <p:cNvSpPr>
              <a:spLocks noChangeAspect="1" noChangeArrowheads="1"/>
            </p:cNvSpPr>
            <p:nvPr/>
          </p:nvSpPr>
          <p:spPr bwMode="auto">
            <a:xfrm>
              <a:off x="5163" y="1458"/>
              <a:ext cx="69" cy="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2" name="Rectangle 34"/>
            <p:cNvSpPr>
              <a:spLocks noChangeAspect="1" noChangeArrowheads="1"/>
            </p:cNvSpPr>
            <p:nvPr/>
          </p:nvSpPr>
          <p:spPr bwMode="auto">
            <a:xfrm>
              <a:off x="4984" y="1391"/>
              <a:ext cx="69" cy="69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3" name="AutoShape 35"/>
            <p:cNvSpPr>
              <a:spLocks noChangeAspect="1" noChangeArrowheads="1"/>
            </p:cNvSpPr>
            <p:nvPr/>
          </p:nvSpPr>
          <p:spPr bwMode="auto">
            <a:xfrm flipV="1">
              <a:off x="3450" y="1301"/>
              <a:ext cx="69" cy="6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4" name="AutoShape 36"/>
            <p:cNvSpPr>
              <a:spLocks noChangeAspect="1" noChangeArrowheads="1"/>
            </p:cNvSpPr>
            <p:nvPr/>
          </p:nvSpPr>
          <p:spPr bwMode="auto">
            <a:xfrm flipV="1">
              <a:off x="3248" y="1211"/>
              <a:ext cx="69" cy="6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5" name="AutoShape 37"/>
            <p:cNvSpPr>
              <a:spLocks noChangeAspect="1" noChangeArrowheads="1"/>
            </p:cNvSpPr>
            <p:nvPr/>
          </p:nvSpPr>
          <p:spPr bwMode="auto">
            <a:xfrm flipV="1">
              <a:off x="3371" y="1200"/>
              <a:ext cx="69" cy="6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6" name="AutoShape 38"/>
            <p:cNvSpPr>
              <a:spLocks noChangeAspect="1" noChangeArrowheads="1"/>
            </p:cNvSpPr>
            <p:nvPr/>
          </p:nvSpPr>
          <p:spPr bwMode="auto">
            <a:xfrm flipV="1">
              <a:off x="3327" y="1290"/>
              <a:ext cx="68" cy="69"/>
            </a:xfrm>
            <a:prstGeom prst="star4">
              <a:avLst>
                <a:gd name="adj" fmla="val 12500"/>
              </a:avLst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7" name="AutoShape 39"/>
            <p:cNvSpPr>
              <a:spLocks noChangeAspect="1" noChangeArrowheads="1"/>
            </p:cNvSpPr>
            <p:nvPr/>
          </p:nvSpPr>
          <p:spPr bwMode="auto">
            <a:xfrm flipV="1">
              <a:off x="3259" y="1503"/>
              <a:ext cx="69" cy="69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8" name="AutoShape 40"/>
            <p:cNvSpPr>
              <a:spLocks noChangeAspect="1" noChangeArrowheads="1"/>
            </p:cNvSpPr>
            <p:nvPr/>
          </p:nvSpPr>
          <p:spPr bwMode="auto">
            <a:xfrm flipV="1">
              <a:off x="3125" y="1548"/>
              <a:ext cx="69" cy="69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89" name="AutoShape 41"/>
            <p:cNvSpPr>
              <a:spLocks noChangeAspect="1" noChangeArrowheads="1"/>
            </p:cNvSpPr>
            <p:nvPr/>
          </p:nvSpPr>
          <p:spPr bwMode="auto">
            <a:xfrm flipV="1">
              <a:off x="3192" y="1649"/>
              <a:ext cx="69" cy="69"/>
            </a:xfrm>
            <a:prstGeom prst="triangle">
              <a:avLst>
                <a:gd name="adj" fmla="val 50000"/>
              </a:avLst>
            </a:prstGeom>
            <a:solidFill>
              <a:srgbClr val="00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90" name="Oval 42"/>
            <p:cNvSpPr>
              <a:spLocks noChangeAspect="1" noChangeArrowheads="1"/>
            </p:cNvSpPr>
            <p:nvPr/>
          </p:nvSpPr>
          <p:spPr bwMode="auto">
            <a:xfrm flipV="1">
              <a:off x="3629" y="1312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91" name="Oval 43"/>
            <p:cNvSpPr>
              <a:spLocks noChangeAspect="1" noChangeArrowheads="1"/>
            </p:cNvSpPr>
            <p:nvPr/>
          </p:nvSpPr>
          <p:spPr bwMode="auto">
            <a:xfrm flipV="1">
              <a:off x="3808" y="1391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  <p:sp>
          <p:nvSpPr>
            <p:cNvPr id="92" name="Oval 44"/>
            <p:cNvSpPr>
              <a:spLocks noChangeAspect="1" noChangeArrowheads="1"/>
            </p:cNvSpPr>
            <p:nvPr/>
          </p:nvSpPr>
          <p:spPr bwMode="auto">
            <a:xfrm flipV="1">
              <a:off x="3629" y="1458"/>
              <a:ext cx="69" cy="69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ko-KR" alt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93" name="Rectangle 90"/>
          <p:cNvSpPr>
            <a:spLocks noChangeArrowheads="1"/>
          </p:cNvSpPr>
          <p:nvPr/>
        </p:nvSpPr>
        <p:spPr bwMode="auto">
          <a:xfrm>
            <a:off x="5418138" y="3798912"/>
            <a:ext cx="2286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1600">
                <a:latin typeface="Gill Sans MT" panose="020B0502020104020203" pitchFamily="34" charset="0"/>
                <a:ea typeface="굴림" charset="-127"/>
                <a:cs typeface="Times New Roman" pitchFamily="18" charset="0"/>
              </a:rPr>
              <a:t>Six Clusters</a:t>
            </a:r>
            <a:r>
              <a:rPr lang="en-US" altLang="ko-KR" sz="1600">
                <a:latin typeface="Gill Sans MT" panose="020B0502020104020203" pitchFamily="34" charset="0"/>
                <a:ea typeface="굴림" charset="-127"/>
              </a:rPr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41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기반 이상치 탐지 기법</a:t>
            </a:r>
            <a:r>
              <a:rPr lang="en-US" altLang="ko-KR" dirty="0"/>
              <a:t>: Isolation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I-Forest </a:t>
            </a:r>
            <a:r>
              <a:rPr lang="ko-KR" altLang="en-US" dirty="0" smtClean="0"/>
              <a:t>학습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데이터셋을</a:t>
            </a:r>
            <a:r>
              <a:rPr lang="ko-KR" altLang="en-US" dirty="0" smtClean="0"/>
              <a:t> 무작위로 샘플링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iTree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Path length </a:t>
            </a:r>
            <a:r>
              <a:rPr lang="ko-KR" altLang="en-US" dirty="0" smtClean="0"/>
              <a:t>계산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062631"/>
            <a:ext cx="8092440" cy="2646045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70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875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기반 이상치 탐지 기법</a:t>
            </a:r>
            <a:r>
              <a:rPr lang="en-US" altLang="ko-KR" dirty="0"/>
              <a:t>: Isolation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I-Forest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rgbClr val="0000FF"/>
                </a:solidFill>
              </a:rPr>
              <a:t>데이터셋을</a:t>
            </a:r>
            <a:r>
              <a:rPr lang="ko-KR" altLang="en-US" dirty="0">
                <a:solidFill>
                  <a:srgbClr val="0000FF"/>
                </a:solidFill>
              </a:rPr>
              <a:t> 무작위로 </a:t>
            </a:r>
            <a:r>
              <a:rPr lang="ko-KR" altLang="en-US" dirty="0" smtClean="0">
                <a:solidFill>
                  <a:srgbClr val="0000FF"/>
                </a:solidFill>
              </a:rPr>
              <a:t>샘플링</a:t>
            </a:r>
            <a:r>
              <a:rPr lang="en-US" altLang="ko-KR" dirty="0" smtClean="0">
                <a:solidFill>
                  <a:srgbClr val="0000FF"/>
                </a:solidFill>
              </a:rPr>
              <a:t>: </a:t>
            </a:r>
            <a:r>
              <a:rPr lang="en-US" altLang="ko-KR" dirty="0" err="1" smtClean="0">
                <a:solidFill>
                  <a:srgbClr val="0000FF"/>
                </a:solidFill>
              </a:rPr>
              <a:t>iTree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하나 생성에 </a:t>
            </a:r>
            <a:r>
              <a:rPr lang="en-US" altLang="ko-KR" dirty="0" smtClean="0">
                <a:solidFill>
                  <a:srgbClr val="0000FF"/>
                </a:solidFill>
              </a:rPr>
              <a:t>256</a:t>
            </a:r>
            <a:r>
              <a:rPr lang="ko-KR" altLang="en-US" dirty="0" smtClean="0">
                <a:solidFill>
                  <a:srgbClr val="0000FF"/>
                </a:solidFill>
              </a:rPr>
              <a:t>개 정도의 샘플 </a:t>
            </a:r>
            <a:r>
              <a:rPr lang="ko-KR" altLang="en-US" dirty="0" err="1" smtClean="0">
                <a:solidFill>
                  <a:srgbClr val="0000FF"/>
                </a:solidFill>
              </a:rPr>
              <a:t>데이터면</a:t>
            </a:r>
            <a:r>
              <a:rPr lang="ko-KR" altLang="en-US" dirty="0" smtClean="0">
                <a:solidFill>
                  <a:srgbClr val="0000FF"/>
                </a:solidFill>
              </a:rPr>
              <a:t> 충분</a:t>
            </a:r>
            <a:endParaRPr lang="en-US" altLang="ko-KR" dirty="0">
              <a:solidFill>
                <a:srgbClr val="0000FF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87" y="2112571"/>
            <a:ext cx="4028621" cy="43333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90" y="2112571"/>
            <a:ext cx="3942821" cy="433903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71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970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기반 이상치 탐지 기법</a:t>
            </a:r>
            <a:r>
              <a:rPr lang="en-US" altLang="ko-KR" dirty="0"/>
              <a:t>: Isolation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I-Forest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1"/>
            <a:r>
              <a:rPr lang="en-US" altLang="ko-KR" dirty="0" err="1" smtClean="0">
                <a:solidFill>
                  <a:srgbClr val="0000FF"/>
                </a:solidFill>
              </a:rPr>
              <a:t>iTree</a:t>
            </a:r>
            <a:r>
              <a:rPr lang="en-US" altLang="ko-KR" dirty="0" smtClean="0">
                <a:solidFill>
                  <a:srgbClr val="0000FF"/>
                </a:solidFill>
              </a:rPr>
              <a:t> </a:t>
            </a:r>
            <a:r>
              <a:rPr lang="ko-KR" altLang="en-US" dirty="0" smtClean="0">
                <a:solidFill>
                  <a:srgbClr val="0000FF"/>
                </a:solidFill>
              </a:rPr>
              <a:t>구축</a:t>
            </a:r>
            <a:endParaRPr lang="en-US" altLang="ko-KR" dirty="0">
              <a:solidFill>
                <a:srgbClr val="0000FF"/>
              </a:solidFill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13" y="1941409"/>
            <a:ext cx="7776864" cy="4591949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72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48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기반 이상치 탐지 기법</a:t>
            </a:r>
            <a:r>
              <a:rPr lang="en-US" altLang="ko-KR" dirty="0"/>
              <a:t>: Isolation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I-Forest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1"/>
            <a:r>
              <a:rPr lang="en-US" altLang="ko-KR" dirty="0" smtClean="0">
                <a:solidFill>
                  <a:srgbClr val="0000FF"/>
                </a:solidFill>
              </a:rPr>
              <a:t>Path length </a:t>
            </a:r>
            <a:r>
              <a:rPr lang="ko-KR" altLang="en-US" dirty="0" smtClean="0">
                <a:solidFill>
                  <a:srgbClr val="0000FF"/>
                </a:solidFill>
              </a:rPr>
              <a:t>계산</a:t>
            </a:r>
            <a:endParaRPr lang="ko-KR" altLang="en-US" dirty="0">
              <a:solidFill>
                <a:srgbClr val="0000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8069580" cy="371475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73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14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기반 이상치 탐지 기법</a:t>
            </a:r>
            <a:r>
              <a:rPr lang="en-US" altLang="ko-KR" dirty="0"/>
              <a:t>: Isolation Forest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개별 </a:t>
            </a:r>
            <a:r>
              <a:rPr lang="en-US" altLang="ko-KR" dirty="0" err="1" smtClean="0"/>
              <a:t>iTree</a:t>
            </a:r>
            <a:r>
              <a:rPr lang="ko-KR" altLang="en-US" dirty="0" smtClean="0"/>
              <a:t>의 최대 </a:t>
            </a:r>
            <a:r>
              <a:rPr lang="ko-KR" altLang="en-US" dirty="0" smtClean="0"/>
              <a:t>깊이</a:t>
            </a:r>
            <a:r>
              <a:rPr lang="en-US" altLang="ko-KR" baseline="30000" dirty="0" smtClean="0"/>
              <a:t>height limit</a:t>
            </a:r>
            <a:r>
              <a:rPr lang="ko-KR" altLang="en-US" dirty="0" smtClean="0"/>
              <a:t>을 </a:t>
            </a:r>
            <a:r>
              <a:rPr lang="ko-KR" altLang="en-US" dirty="0" smtClean="0"/>
              <a:t>다르게 제한할 때의 효과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4" y="1681985"/>
            <a:ext cx="4393406" cy="46077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129" y="1681985"/>
            <a:ext cx="4421981" cy="4593431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74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756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q &amp; a에 대한 이미지 검색결과">
            <a:extLst>
              <a:ext uri="{FF2B5EF4-FFF2-40B4-BE49-F238E27FC236}">
                <a16:creationId xmlns:a16="http://schemas.microsoft.com/office/drawing/2014/main" id="{D62CB49B-1E2E-4CAF-8894-E20BEBD9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063" y="1736549"/>
            <a:ext cx="581025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75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07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군집화 수행 시 고려 사항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군집화 결과를 어떻게 평가할 것인가</a:t>
            </a:r>
            <a:r>
              <a:rPr lang="en-US" altLang="ko-KR" dirty="0">
                <a:solidFill>
                  <a:srgbClr val="0000FF"/>
                </a:solidFill>
              </a:rPr>
              <a:t>?</a:t>
            </a:r>
          </a:p>
          <a:p>
            <a:pPr lvl="1"/>
            <a:r>
              <a:rPr lang="ko-KR" altLang="en-US" dirty="0"/>
              <a:t>분류</a:t>
            </a:r>
            <a:r>
              <a:rPr lang="en-US" altLang="ko-KR" dirty="0"/>
              <a:t>/</a:t>
            </a:r>
            <a:r>
              <a:rPr lang="ko-KR" altLang="en-US" dirty="0"/>
              <a:t>회귀 알고리즘처럼 모든 상황에서 </a:t>
            </a:r>
            <a:r>
              <a:rPr lang="ko-KR" altLang="en-US" dirty="0" err="1"/>
              <a:t>적용가능한</a:t>
            </a:r>
            <a:r>
              <a:rPr lang="ko-KR" altLang="en-US" dirty="0"/>
              <a:t> </a:t>
            </a:r>
            <a:r>
              <a:rPr lang="en-US" altLang="ko-KR" dirty="0"/>
              <a:t>Global Performance Measure </a:t>
            </a:r>
            <a:r>
              <a:rPr lang="ko-KR" altLang="en-US" dirty="0"/>
              <a:t>부재</a:t>
            </a:r>
            <a:endParaRPr lang="en-US" altLang="ko-KR" dirty="0"/>
          </a:p>
          <a:p>
            <a:pPr lvl="1"/>
            <a:endParaRPr lang="ko-KR" altLang="en-US" dirty="0"/>
          </a:p>
          <a:p>
            <a:r>
              <a:rPr lang="en-US" altLang="ko-KR" dirty="0"/>
              <a:t> </a:t>
            </a:r>
            <a:r>
              <a:rPr lang="ko-KR" altLang="en-US" dirty="0"/>
              <a:t>군집화 평가 지표는 다음과 같이 세 가지 카테고리로 구분할 수 있음</a:t>
            </a:r>
            <a:endParaRPr lang="en-US" altLang="ko-KR" dirty="0"/>
          </a:p>
          <a:p>
            <a:pPr lvl="1"/>
            <a:r>
              <a:rPr lang="en-US" altLang="ko-KR" u="sng" dirty="0"/>
              <a:t>External</a:t>
            </a:r>
            <a:r>
              <a:rPr lang="en-US" altLang="ko-KR" dirty="0"/>
              <a:t>: </a:t>
            </a:r>
            <a:r>
              <a:rPr lang="ko-KR" altLang="en-US" dirty="0"/>
              <a:t>정답 레이블과의 비교를 통해 성능 평가 </a:t>
            </a:r>
            <a:r>
              <a:rPr lang="en-US" altLang="ko-KR" dirty="0"/>
              <a:t>(</a:t>
            </a:r>
            <a:r>
              <a:rPr lang="ko-KR" altLang="en-US" dirty="0"/>
              <a:t>현실적으로 불가능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u="sng" dirty="0"/>
              <a:t>Internal</a:t>
            </a:r>
            <a:r>
              <a:rPr lang="en-US" altLang="ko-KR" dirty="0"/>
              <a:t>: “</a:t>
            </a:r>
            <a:r>
              <a:rPr lang="ko-KR" altLang="en-US" dirty="0"/>
              <a:t>군집이 얼마나 </a:t>
            </a:r>
            <a:r>
              <a:rPr lang="ko-KR" altLang="en-US" dirty="0" err="1"/>
              <a:t>컴팩트한가</a:t>
            </a:r>
            <a:r>
              <a:rPr lang="en-US" altLang="ko-KR" dirty="0"/>
              <a:t>”</a:t>
            </a:r>
            <a:r>
              <a:rPr lang="ko-KR" altLang="en-US" dirty="0"/>
              <a:t>에 보다 초점을 둠</a:t>
            </a:r>
            <a:endParaRPr lang="en-US" altLang="ko-KR" dirty="0"/>
          </a:p>
          <a:p>
            <a:pPr lvl="1"/>
            <a:r>
              <a:rPr lang="en-US" altLang="ko-KR" u="sng" dirty="0"/>
              <a:t>Relative</a:t>
            </a:r>
            <a:r>
              <a:rPr lang="en-US" altLang="ko-KR" dirty="0"/>
              <a:t>: “</a:t>
            </a:r>
            <a:r>
              <a:rPr lang="ko-KR" altLang="en-US" dirty="0"/>
              <a:t>군집이 얼마나 </a:t>
            </a:r>
            <a:r>
              <a:rPr lang="ko-KR" altLang="en-US" dirty="0" err="1"/>
              <a:t>컴팩트한가</a:t>
            </a:r>
            <a:r>
              <a:rPr lang="en-US" altLang="ko-KR" dirty="0"/>
              <a:t>”</a:t>
            </a:r>
            <a:r>
              <a:rPr lang="ko-KR" altLang="en-US" dirty="0"/>
              <a:t>와 </a:t>
            </a:r>
            <a:r>
              <a:rPr lang="en-US" altLang="ko-KR" dirty="0"/>
              <a:t>“</a:t>
            </a:r>
            <a:r>
              <a:rPr lang="ko-KR" altLang="en-US" dirty="0" err="1"/>
              <a:t>군집끼리</a:t>
            </a:r>
            <a:r>
              <a:rPr lang="ko-KR" altLang="en-US" dirty="0"/>
              <a:t> 얼마나 다른가</a:t>
            </a:r>
            <a:r>
              <a:rPr lang="en-US" altLang="ko-KR" dirty="0"/>
              <a:t>”</a:t>
            </a:r>
            <a:r>
              <a:rPr lang="ko-KR" altLang="en-US" dirty="0"/>
              <a:t>를 동시에 고려하고자 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8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191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군집화</a:t>
            </a:r>
            <a:r>
              <a:rPr lang="en-US" altLang="ko-KR" dirty="0"/>
              <a:t>: Clustering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군집화 수행 시 고려 사항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00FF"/>
                </a:solidFill>
              </a:rPr>
              <a:t>군집화 결과를 어떻게 평가할 것인가</a:t>
            </a:r>
            <a:r>
              <a:rPr lang="en-US" altLang="ko-KR" dirty="0">
                <a:solidFill>
                  <a:srgbClr val="0000FF"/>
                </a:solidFill>
              </a:rPr>
              <a:t>?</a:t>
            </a:r>
          </a:p>
          <a:p>
            <a:pPr lvl="1"/>
            <a:r>
              <a:rPr lang="ko-KR" altLang="en-US" dirty="0"/>
              <a:t>분류</a:t>
            </a:r>
            <a:r>
              <a:rPr lang="en-US" altLang="ko-KR" dirty="0"/>
              <a:t>/</a:t>
            </a:r>
            <a:r>
              <a:rPr lang="ko-KR" altLang="en-US" dirty="0"/>
              <a:t>회귀 알고리즘처럼 모든 상황에서 </a:t>
            </a:r>
            <a:r>
              <a:rPr lang="ko-KR" altLang="en-US" dirty="0" smtClean="0"/>
              <a:t>적용 가능한 </a:t>
            </a:r>
            <a:r>
              <a:rPr lang="en-US" altLang="ko-KR" dirty="0"/>
              <a:t>Global Performance Measure </a:t>
            </a:r>
            <a:r>
              <a:rPr lang="ko-KR" altLang="en-US" dirty="0"/>
              <a:t>부재</a:t>
            </a:r>
          </a:p>
          <a:p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/>
          </p:nvPr>
        </p:nvGraphicFramePr>
        <p:xfrm>
          <a:off x="539552" y="2749376"/>
          <a:ext cx="828092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32A4E4-C5EC-4B10-A0FF-2F3856B21CF2}" type="slidenum">
              <a:rPr lang="ko-KR" altLang="en-US" smtClean="0"/>
              <a:pPr/>
              <a:t>9</a:t>
            </a:fld>
            <a:r>
              <a:rPr lang="en-US" altLang="ko-KR" smtClean="0"/>
              <a:t>/75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7127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198.35"/>
  <p:tag name="LATEXADDIN" val="\documentclass{article}&#10;\usepackage{amsmath}&#10;\usepackage{xcolor}&#10;\pagestyle{empty}&#10;\begin{document}&#10;\[ s(i) = \frac{b(i)-a(i)}{max \{ a(i), b(i) \}} \] 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1195.351"/>
  <p:tag name="LATEXADDIN" val="\documentclass{article}&#10;\usepackage{amsmath}&#10;\usepackage{xcolor}&#10;\pagestyle{empty}&#10;\begin{document}&#10;\[ 4 \times 1.5^2 + 4 \times 3^2 = 45 \] &#10;\end{document}"/>
  <p:tag name="IGUANATEXSIZE" val="18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.7169"/>
  <p:tag name="ORIGINALWIDTH" val="4266.217"/>
  <p:tag name="LATEXADDIN" val="\documentclass{article}&#10;\usepackage{amsmath}&#10;\pagestyle{empty}&#10;\begin{document}&#10;\[ c(n) = 2H(n-1) - \frac{2(n-1)}{n}, ~~ H(i) = ln(i) + 0.5772156649 ~ (\mathrm{Euler's ~ constant}) \]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0.7274"/>
  <p:tag name="ORIGINALWIDTH" val="973.3784"/>
  <p:tag name="LATEXADDIN" val="\documentclass{article}&#10;\usepackage{amsmath}&#10;\usepackage{xcolor}&#10;\pagestyle{empty}&#10;\begin{document}&#10;\[ s(x,n) = 2^{-\frac{E(h(x))}{c(n)}} \] &#10;\end{document}"/>
  <p:tag name="IGUANATEXSIZE" val="28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434.75"/>
  <p:tag name="LATEXADDIN" val="\documentclass{article}&#10;\usepackage{amsmath}&#10;\usepackage{xcolor}&#10;\pagestyle{empty}&#10;\begin{document}&#10;\[ E(h(x)) \rightarrow c(n), ~~~ s \rightarrow 0.5 \] &#10;\end{document}"/>
  <p:tag name="IGUANATEXSIZE" val="20"/>
  <p:tag name="IGUANATEXCURSOR" val="15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171.5"/>
  <p:tag name="LATEXADDIN" val="\documentclass{article}&#10;\usepackage{amsmath}&#10;\usepackage{xcolor}&#10;\pagestyle{empty}&#10;\begin{document}&#10;\[ \color{red} E(h(x)) \rightarrow 0, ~~~ s \rightarrow 1 \] 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403.25"/>
  <p:tag name="LATEXADDIN" val="\documentclass{article}&#10;\usepackage{amsmath}&#10;\usepackage{xcolor}&#10;\pagestyle{empty}&#10;\begin{document}&#10;\[ \color{blue} E(h(x)) \rightarrow n-1, ~~~ s \rightarrow 0 \] 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3.4346"/>
  <p:tag name="ORIGINALWIDTH" val="2013.498"/>
  <p:tag name="LATEXADDIN" val="\documentclass{article}&#10;\usepackage{amsmath}&#10;\usepackage{xcolor}&#10;\pagestyle{empty}&#10;\begin{document}&#10;\[&#10;s(i) = &#10;\begin{cases} &#10;1 - a(i)/b(i), &amp; if ~ a(i) &lt; b(i) \\&#10;0, &amp; if ~ a(i) = b(i) \\&#10;b(i)/a(i) - 1, &amp; if ~ a(i) &gt; b(i) &#10;\end{cases}&#10;\]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2331.458"/>
  <p:tag name="LATEXADDIN" val="\documentclass{article}&#10;\usepackage{amsmath}&#10;\usepackage{xcolor}&#10;\pagestyle{empty}&#10;\begin{document}&#10;\[ a(i) = \frac{1}{4} \Big( 0.94 + 0.86 + 1.02 + 1.29 \Big) = 1.03 \] &#10;\end{document}"/>
  <p:tag name="IGUANATEXSIZE" val="20"/>
  <p:tag name="IGUANATEXCURSOR" val="16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6.468"/>
  <p:tag name="ORIGINALWIDTH" val="3073.866"/>
  <p:tag name="LATEXADDIN" val="\documentclass{article}&#10;\usepackage{amsmath}&#10;\usepackage{xcolor}&#10;\pagestyle{empty}&#10;\begin{document}&#10;\[ \frac{1}{6} \Big( 10.58 + 13.00 + 11.60 + 9.40 + 13.42 + 11.42 \Big) = 11.57 \] 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3.4684"/>
  <p:tag name="ORIGINALWIDTH" val="1950.506"/>
  <p:tag name="LATEXADDIN" val="\documentclass{article}&#10;\usepackage{amsmath}&#10;\usepackage{xcolor}&#10;\pagestyle{empty}&#10;\begin{document}&#10;\[ \frac{1}{4} \Big( 5.73 + 6.79 + 4.25 + 5.64 \Big) = 5.60 \] 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601.05"/>
  <p:tag name="LATEXADDIN" val="\documentclass{article}&#10;\usepackage{amsmath}&#10;\usepackage{xcolor}&#10;\pagestyle{empty}&#10;\begin{document}&#10;\[ b(i) = \min(11.57, 5.60) = 5.60 \] 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4.2145"/>
  <p:tag name="ORIGINALWIDTH" val="1199.85"/>
  <p:tag name="LATEXADDIN" val="\documentclass{article}&#10;\usepackage{amsmath}&#10;\usepackage{xcolor}&#10;\pagestyle{empty}&#10;\begin{document}&#10;\[ s(i) = \frac{5.60-1.03}{\max(1.03,5.60)} \] 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757.4053"/>
  <p:tag name="LATEXADDIN" val="\documentclass{article}&#10;\usepackage{amsmath}&#10;\usepackage{xcolor}&#10;\pagestyle{empty}&#10;\begin{document}&#10;\[ = \frac{4.57}{5.60} = 0.82 \] &#10;\end{document}"/>
  <p:tag name="IGUANATEXSIZE" val="20"/>
  <p:tag name="IGUANATEXCURSOR" val="10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.7349"/>
  <p:tag name="ORIGINALWIDTH" val="2221.972"/>
  <p:tag name="LATEXADDIN" val="\documentclass{article}&#10;\usepackage{amsmath}&#10;\usepackage{xcolor}&#10;\pagestyle{empty}&#10;\begin{document}&#10;\[ 1^2 + 1^2 + 1^2 + 1^2 + 1^2 + 1^2 + 1^2 + 1^2 = 8 \] &#10;\end{document}"/>
  <p:tag name="IGUANATEXSIZE" val="18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pskang_01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skang_01" id="{CAEAD015-586A-4DF6-B1A9-38C3EA691515}" vid="{2CF1C5AD-DD88-4E63-87A3-9BAFA90CE58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pskang_01</Template>
  <TotalTime>1970</TotalTime>
  <Words>3021</Words>
  <Application>Microsoft Office PowerPoint</Application>
  <PresentationFormat>화면 슬라이드 쇼(4:3)</PresentationFormat>
  <Paragraphs>786</Paragraphs>
  <Slides>75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92" baseType="lpstr">
      <vt:lpstr>Open Sans</vt:lpstr>
      <vt:lpstr>굴림</vt:lpstr>
      <vt:lpstr>다음_Regular</vt:lpstr>
      <vt:lpstr>Arial</vt:lpstr>
      <vt:lpstr>Calibri</vt:lpstr>
      <vt:lpstr>Cambria Math</vt:lpstr>
      <vt:lpstr>Corbel</vt:lpstr>
      <vt:lpstr>Gill Sans MT</vt:lpstr>
      <vt:lpstr>Palatino Linotype</vt:lpstr>
      <vt:lpstr>Symbol</vt:lpstr>
      <vt:lpstr>Times New Roman</vt:lpstr>
      <vt:lpstr>Wingdings</vt:lpstr>
      <vt:lpstr>나눔스퀘어</vt:lpstr>
      <vt:lpstr>나눔스퀘어 Bold</vt:lpstr>
      <vt:lpstr>맑은 고딕</vt:lpstr>
      <vt:lpstr>pskang_01</vt:lpstr>
      <vt:lpstr>VISIO</vt:lpstr>
      <vt:lpstr>PowerPoint 프레젠테이션</vt:lpstr>
      <vt:lpstr>PowerPoint 프레젠테이션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군집화: Clustering</vt:lpstr>
      <vt:lpstr>K-평균 군집화 (K-Means Clustering)</vt:lpstr>
      <vt:lpstr>K-평균 군집화 (K-Means Clustering)</vt:lpstr>
      <vt:lpstr>K-평균 군집화 (K-Means Clustering)</vt:lpstr>
      <vt:lpstr>K-평균 군집화 (K-Means Clustering)</vt:lpstr>
      <vt:lpstr>K-평균 군집화 (K-Means Clustering)</vt:lpstr>
      <vt:lpstr>K-평균 군집화 (K-Means Clustering)</vt:lpstr>
      <vt:lpstr>K-평균 군집화 (K-Means Clustering)</vt:lpstr>
      <vt:lpstr>K-평균 군집화 (K-Means Clustering)</vt:lpstr>
      <vt:lpstr>K-평균 군집화 (K-Means Clustering)</vt:lpstr>
      <vt:lpstr>K-평균 군집화 (K-Means Clustering)</vt:lpstr>
      <vt:lpstr>K-평균 군집화 (K-Means Clustering)</vt:lpstr>
      <vt:lpstr>PowerPoint 프레젠테이션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계층적 군집화: Hierarchical Clustering</vt:lpstr>
      <vt:lpstr>PowerPoint 프레젠테이션</vt:lpstr>
      <vt:lpstr>이상치 탐지</vt:lpstr>
      <vt:lpstr>이상치 탐지</vt:lpstr>
      <vt:lpstr>이상치 탐지</vt:lpstr>
      <vt:lpstr>이상치 탐지</vt:lpstr>
      <vt:lpstr>밀도 기반 이상치 탐지 기법</vt:lpstr>
      <vt:lpstr>밀도 기반 이상치 탐지 기법</vt:lpstr>
      <vt:lpstr>Local Outlier Factor: LOF</vt:lpstr>
      <vt:lpstr>Local Outlier Factor: LOF</vt:lpstr>
      <vt:lpstr>Local Outlier Factor: LOF</vt:lpstr>
      <vt:lpstr>Local Outlier Factor: LOF</vt:lpstr>
      <vt:lpstr>Local Outlier Factor: LOF</vt:lpstr>
      <vt:lpstr>Local Outlier Factor: LOF</vt:lpstr>
      <vt:lpstr>Local Outlier Factor: LOF</vt:lpstr>
      <vt:lpstr>PowerPoint 프레젠테이션</vt:lpstr>
      <vt:lpstr>모델 기반 이상치 탐지 기법: Isolation Forest</vt:lpstr>
      <vt:lpstr>모델 기반 이상치 탐지 기법: Isolation Forest</vt:lpstr>
      <vt:lpstr>모델 기반 이상치 탐지 기법: Isolation Forest</vt:lpstr>
      <vt:lpstr>모델 기반 이상치 탐지 기법: Isolation Forest</vt:lpstr>
      <vt:lpstr>모델 기반 이상치 탐지 기법: Isolation Forest</vt:lpstr>
      <vt:lpstr>모델 기반 이상치 탐지 기법: Isolation Forest</vt:lpstr>
      <vt:lpstr>모델 기반 이상치 탐지 기법: Isolation Forest</vt:lpstr>
      <vt:lpstr>모델 기반 이상치 탐지 기법: Isolation Forest</vt:lpstr>
      <vt:lpstr>모델 기반 이상치 탐지 기법: Isolation Forest</vt:lpstr>
      <vt:lpstr>모델 기반 이상치 탐지 기법: Isolation Forest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pskang</dc:creator>
  <cp:lastModifiedBy>pskang</cp:lastModifiedBy>
  <cp:revision>175</cp:revision>
  <dcterms:created xsi:type="dcterms:W3CDTF">2016-12-27T06:18:09Z</dcterms:created>
  <dcterms:modified xsi:type="dcterms:W3CDTF">2019-08-01T06:40:42Z</dcterms:modified>
</cp:coreProperties>
</file>